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69" r:id="rId3"/>
    <p:sldId id="270" r:id="rId4"/>
    <p:sldId id="272" r:id="rId5"/>
    <p:sldId id="273" r:id="rId6"/>
    <p:sldId id="274" r:id="rId7"/>
    <p:sldId id="275" r:id="rId8"/>
    <p:sldId id="276" r:id="rId9"/>
    <p:sldId id="277" r:id="rId10"/>
    <p:sldId id="278" r:id="rId11"/>
    <p:sldId id="279" r:id="rId12"/>
    <p:sldId id="280" r:id="rId13"/>
    <p:sldId id="309" r:id="rId14"/>
    <p:sldId id="281" r:id="rId15"/>
    <p:sldId id="282" r:id="rId16"/>
    <p:sldId id="283" r:id="rId17"/>
    <p:sldId id="284" r:id="rId18"/>
    <p:sldId id="285" r:id="rId19"/>
    <p:sldId id="286" r:id="rId20"/>
    <p:sldId id="287" r:id="rId21"/>
    <p:sldId id="288" r:id="rId22"/>
    <p:sldId id="289" r:id="rId23"/>
    <p:sldId id="311" r:id="rId24"/>
    <p:sldId id="290" r:id="rId25"/>
    <p:sldId id="312" r:id="rId26"/>
    <p:sldId id="313" r:id="rId27"/>
    <p:sldId id="314" r:id="rId28"/>
    <p:sldId id="315" r:id="rId29"/>
    <p:sldId id="316" r:id="rId30"/>
    <p:sldId id="295" r:id="rId31"/>
    <p:sldId id="31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940" autoAdjust="0"/>
  </p:normalViewPr>
  <p:slideViewPr>
    <p:cSldViewPr snapToGrid="0">
      <p:cViewPr varScale="1">
        <p:scale>
          <a:sx n="85" d="100"/>
          <a:sy n="85" d="100"/>
        </p:scale>
        <p:origin x="1784" y="68"/>
      </p:cViewPr>
      <p:guideLst>
        <p:guide orient="horz" pos="2160"/>
        <p:guide pos="2880"/>
      </p:guideLst>
    </p:cSldViewPr>
  </p:slideViewPr>
  <p:notesTextViewPr>
    <p:cViewPr>
      <p:scale>
        <a:sx n="1" d="1"/>
        <a:sy n="1" d="1"/>
      </p:scale>
      <p:origin x="0" y="0"/>
    </p:cViewPr>
  </p:notesTextViewPr>
  <p:sorterViewPr>
    <p:cViewPr>
      <p:scale>
        <a:sx n="100" d="100"/>
        <a:sy n="100" d="100"/>
      </p:scale>
      <p:origin x="0" y="-6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B6E0D-2E5A-FC46-B277-2D748D6A2158}"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A4AE1117-1E96-8046-B513-61F34B7B5C76}">
      <dgm:prSet phldrT="[Text]"/>
      <dgm:spPr/>
      <dgm:t>
        <a:bodyPr/>
        <a:lstStyle/>
        <a:p>
          <a:r>
            <a:rPr lang="en-US" dirty="0" smtClean="0"/>
            <a:t>Nanotechnology</a:t>
          </a:r>
          <a:endParaRPr lang="en-US" dirty="0"/>
        </a:p>
      </dgm:t>
    </dgm:pt>
    <dgm:pt modelId="{B9524F2A-B8B0-9245-923C-9302E90063C0}" type="parTrans" cxnId="{3138C282-B4AE-504F-821B-892A4946E362}">
      <dgm:prSet/>
      <dgm:spPr/>
      <dgm:t>
        <a:bodyPr/>
        <a:lstStyle/>
        <a:p>
          <a:endParaRPr lang="en-US"/>
        </a:p>
      </dgm:t>
    </dgm:pt>
    <dgm:pt modelId="{4479BB5C-A686-054F-BC03-445CF8A4D1C6}" type="sibTrans" cxnId="{3138C282-B4AE-504F-821B-892A4946E362}">
      <dgm:prSet/>
      <dgm:spPr/>
      <dgm:t>
        <a:bodyPr/>
        <a:lstStyle/>
        <a:p>
          <a:endParaRPr lang="en-US"/>
        </a:p>
      </dgm:t>
    </dgm:pt>
    <dgm:pt modelId="{1381B710-0ECC-324D-A248-00DA3D6064EB}">
      <dgm:prSet phldrT="[Text]" custT="1"/>
      <dgm:spPr/>
      <dgm:t>
        <a:bodyPr/>
        <a:lstStyle/>
        <a:p>
          <a:r>
            <a:rPr lang="en-US" sz="1600" dirty="0" smtClean="0"/>
            <a:t>Aerospace</a:t>
          </a:r>
          <a:endParaRPr lang="en-US" sz="1600" dirty="0"/>
        </a:p>
      </dgm:t>
    </dgm:pt>
    <dgm:pt modelId="{06C3B242-F871-1240-AAF7-B0C55EF54BDA}" type="parTrans" cxnId="{B4BCF06E-06D5-264E-8536-B0D01D09BECC}">
      <dgm:prSet/>
      <dgm:spPr/>
      <dgm:t>
        <a:bodyPr/>
        <a:lstStyle/>
        <a:p>
          <a:endParaRPr lang="en-US"/>
        </a:p>
      </dgm:t>
    </dgm:pt>
    <dgm:pt modelId="{A2AA17A0-89B8-7D41-AB70-F612A218BD40}" type="sibTrans" cxnId="{B4BCF06E-06D5-264E-8536-B0D01D09BECC}">
      <dgm:prSet/>
      <dgm:spPr/>
      <dgm:t>
        <a:bodyPr/>
        <a:lstStyle/>
        <a:p>
          <a:endParaRPr lang="en-US"/>
        </a:p>
      </dgm:t>
    </dgm:pt>
    <dgm:pt modelId="{0E0AFF88-5161-A446-9F84-36467E9FE9B0}">
      <dgm:prSet phldrT="[Text]" custT="1"/>
      <dgm:spPr/>
      <dgm:t>
        <a:bodyPr/>
        <a:lstStyle/>
        <a:p>
          <a:r>
            <a:rPr lang="en-US" sz="1600" dirty="0" smtClean="0"/>
            <a:t>Food and agriculture</a:t>
          </a:r>
          <a:endParaRPr lang="en-US" sz="1600" dirty="0"/>
        </a:p>
      </dgm:t>
    </dgm:pt>
    <dgm:pt modelId="{7BE5D119-D0EB-534F-B7DB-6FAF3BABE6D0}" type="parTrans" cxnId="{F8242EEC-EBAB-1C47-9B18-507105E89DFB}">
      <dgm:prSet/>
      <dgm:spPr/>
      <dgm:t>
        <a:bodyPr/>
        <a:lstStyle/>
        <a:p>
          <a:endParaRPr lang="en-US"/>
        </a:p>
      </dgm:t>
    </dgm:pt>
    <dgm:pt modelId="{8CE53BE1-B0B6-2A47-A497-58D4E3F3A720}" type="sibTrans" cxnId="{F8242EEC-EBAB-1C47-9B18-507105E89DFB}">
      <dgm:prSet/>
      <dgm:spPr/>
      <dgm:t>
        <a:bodyPr/>
        <a:lstStyle/>
        <a:p>
          <a:endParaRPr lang="en-US"/>
        </a:p>
      </dgm:t>
    </dgm:pt>
    <dgm:pt modelId="{0A16761F-A141-C64E-A744-F2A129A568CC}">
      <dgm:prSet phldrT="[Text]" custT="1"/>
      <dgm:spPr/>
      <dgm:t>
        <a:bodyPr/>
        <a:lstStyle/>
        <a:p>
          <a:r>
            <a:rPr lang="en-US" sz="1600" dirty="0" smtClean="0"/>
            <a:t>Medicine</a:t>
          </a:r>
          <a:endParaRPr lang="en-US" sz="1600" dirty="0"/>
        </a:p>
      </dgm:t>
    </dgm:pt>
    <dgm:pt modelId="{1B144C9B-87B6-5E40-B817-05C2935B3A5A}" type="parTrans" cxnId="{C8EE7B25-EC73-DB48-8E96-F0E1B8170E31}">
      <dgm:prSet/>
      <dgm:spPr/>
      <dgm:t>
        <a:bodyPr/>
        <a:lstStyle/>
        <a:p>
          <a:endParaRPr lang="en-US"/>
        </a:p>
      </dgm:t>
    </dgm:pt>
    <dgm:pt modelId="{DEFC3153-366F-C740-B729-E4682F109B6C}" type="sibTrans" cxnId="{C8EE7B25-EC73-DB48-8E96-F0E1B8170E31}">
      <dgm:prSet/>
      <dgm:spPr/>
      <dgm:t>
        <a:bodyPr/>
        <a:lstStyle/>
        <a:p>
          <a:endParaRPr lang="en-US"/>
        </a:p>
      </dgm:t>
    </dgm:pt>
    <dgm:pt modelId="{93B47CE0-9411-7B46-9D5E-A1C9C6BC00B9}">
      <dgm:prSet phldrT="[Text]" custT="1"/>
      <dgm:spPr/>
      <dgm:t>
        <a:bodyPr/>
        <a:lstStyle/>
        <a:p>
          <a:r>
            <a:rPr lang="en-US" sz="1600" dirty="0" smtClean="0"/>
            <a:t>Bio-technology</a:t>
          </a:r>
          <a:endParaRPr lang="en-US" sz="1600" dirty="0"/>
        </a:p>
      </dgm:t>
    </dgm:pt>
    <dgm:pt modelId="{DFBA32E8-4DD5-1947-85B8-2D8DBF2B94C0}" type="parTrans" cxnId="{0AF24EE9-44A3-7D4E-8B7C-A29022031657}">
      <dgm:prSet/>
      <dgm:spPr/>
      <dgm:t>
        <a:bodyPr/>
        <a:lstStyle/>
        <a:p>
          <a:endParaRPr lang="en-US"/>
        </a:p>
      </dgm:t>
    </dgm:pt>
    <dgm:pt modelId="{49D5F4D3-4B53-DC46-94E9-9459C477333F}" type="sibTrans" cxnId="{0AF24EE9-44A3-7D4E-8B7C-A29022031657}">
      <dgm:prSet/>
      <dgm:spPr/>
      <dgm:t>
        <a:bodyPr/>
        <a:lstStyle/>
        <a:p>
          <a:endParaRPr lang="en-US"/>
        </a:p>
      </dgm:t>
    </dgm:pt>
    <dgm:pt modelId="{25988C91-7F74-1D47-8074-BD600F6DCB86}">
      <dgm:prSet phldrT="[Text]" custT="1"/>
      <dgm:spPr/>
      <dgm:t>
        <a:bodyPr/>
        <a:lstStyle/>
        <a:p>
          <a:r>
            <a:rPr lang="en-US" sz="1600" dirty="0" smtClean="0"/>
            <a:t>Energy/ </a:t>
          </a:r>
          <a:r>
            <a:rPr lang="en-US" sz="1600" dirty="0" err="1" smtClean="0"/>
            <a:t>Env</a:t>
          </a:r>
          <a:endParaRPr lang="en-US" sz="1200" dirty="0"/>
        </a:p>
      </dgm:t>
    </dgm:pt>
    <dgm:pt modelId="{B0C4043F-60F2-BF4E-8D81-2BB487EEBBD9}" type="parTrans" cxnId="{570F8F81-BEA5-C34D-AD8F-7FF9FC5339C1}">
      <dgm:prSet/>
      <dgm:spPr/>
      <dgm:t>
        <a:bodyPr/>
        <a:lstStyle/>
        <a:p>
          <a:endParaRPr lang="en-US"/>
        </a:p>
      </dgm:t>
    </dgm:pt>
    <dgm:pt modelId="{D0A72FDD-A615-0740-9C39-E0491C2C2035}" type="sibTrans" cxnId="{570F8F81-BEA5-C34D-AD8F-7FF9FC5339C1}">
      <dgm:prSet/>
      <dgm:spPr/>
      <dgm:t>
        <a:bodyPr/>
        <a:lstStyle/>
        <a:p>
          <a:endParaRPr lang="en-US"/>
        </a:p>
      </dgm:t>
    </dgm:pt>
    <dgm:pt modelId="{2CB0B7E1-8B9B-B34F-92C7-936F9C8B9DF3}">
      <dgm:prSet phldrT="[Text]" custT="1"/>
      <dgm:spPr/>
      <dgm:t>
        <a:bodyPr/>
        <a:lstStyle/>
        <a:p>
          <a:pPr algn="ctr"/>
          <a:r>
            <a:rPr lang="en-US" sz="1600" dirty="0" smtClean="0"/>
            <a:t>Trans-</a:t>
          </a:r>
          <a:r>
            <a:rPr lang="en-US" sz="1600" dirty="0" err="1" smtClean="0"/>
            <a:t>portation</a:t>
          </a:r>
          <a:endParaRPr lang="en-US" sz="1600" dirty="0"/>
        </a:p>
      </dgm:t>
    </dgm:pt>
    <dgm:pt modelId="{C2ACD73D-2110-D04F-A1FF-8F5A556E8EE1}" type="parTrans" cxnId="{0301DF55-0A1A-0347-AF50-5A441D096CB9}">
      <dgm:prSet/>
      <dgm:spPr/>
      <dgm:t>
        <a:bodyPr/>
        <a:lstStyle/>
        <a:p>
          <a:endParaRPr lang="en-US"/>
        </a:p>
      </dgm:t>
    </dgm:pt>
    <dgm:pt modelId="{6BFDE406-FB0E-AF48-9563-72B935025CD7}" type="sibTrans" cxnId="{0301DF55-0A1A-0347-AF50-5A441D096CB9}">
      <dgm:prSet/>
      <dgm:spPr/>
      <dgm:t>
        <a:bodyPr/>
        <a:lstStyle/>
        <a:p>
          <a:endParaRPr lang="en-US"/>
        </a:p>
      </dgm:t>
    </dgm:pt>
    <dgm:pt modelId="{03576BF8-4DC0-D246-B213-69D7FDF7856C}">
      <dgm:prSet phldrT="[Text]" custT="1"/>
      <dgm:spPr/>
      <dgm:t>
        <a:bodyPr/>
        <a:lstStyle/>
        <a:p>
          <a:r>
            <a:rPr lang="en-US" sz="1600" dirty="0" smtClean="0"/>
            <a:t>National security</a:t>
          </a:r>
          <a:endParaRPr lang="en-US" sz="1600" dirty="0"/>
        </a:p>
      </dgm:t>
    </dgm:pt>
    <dgm:pt modelId="{69360E1E-C836-7B40-BBAC-27078512C946}" type="parTrans" cxnId="{1EAA5991-FFAB-1049-9A3A-58C2CF85FBFF}">
      <dgm:prSet/>
      <dgm:spPr/>
      <dgm:t>
        <a:bodyPr/>
        <a:lstStyle/>
        <a:p>
          <a:endParaRPr lang="en-US"/>
        </a:p>
      </dgm:t>
    </dgm:pt>
    <dgm:pt modelId="{45D19E35-0D5F-864B-B6A8-85E1B02E426A}" type="sibTrans" cxnId="{1EAA5991-FFAB-1049-9A3A-58C2CF85FBFF}">
      <dgm:prSet/>
      <dgm:spPr/>
      <dgm:t>
        <a:bodyPr/>
        <a:lstStyle/>
        <a:p>
          <a:endParaRPr lang="en-US"/>
        </a:p>
      </dgm:t>
    </dgm:pt>
    <dgm:pt modelId="{0AE3702C-5CAD-FC45-AA49-532A9E9A8BE7}">
      <dgm:prSet phldrT="[Text]" custT="1"/>
      <dgm:spPr/>
      <dgm:t>
        <a:bodyPr/>
        <a:lstStyle/>
        <a:p>
          <a:r>
            <a:rPr lang="en-US" sz="1600" dirty="0" smtClean="0"/>
            <a:t>Advanced materials/textiles</a:t>
          </a:r>
          <a:endParaRPr lang="en-US" sz="1600" dirty="0"/>
        </a:p>
      </dgm:t>
    </dgm:pt>
    <dgm:pt modelId="{EA0167BD-06CA-DB46-8E86-29FFC15FF75B}" type="parTrans" cxnId="{0A0A50ED-77FF-4E42-A282-FA537A8A6AC3}">
      <dgm:prSet/>
      <dgm:spPr/>
      <dgm:t>
        <a:bodyPr/>
        <a:lstStyle/>
        <a:p>
          <a:endParaRPr lang="en-US"/>
        </a:p>
      </dgm:t>
    </dgm:pt>
    <dgm:pt modelId="{425878EB-F1BF-974D-B283-7981491FDF29}" type="sibTrans" cxnId="{0A0A50ED-77FF-4E42-A282-FA537A8A6AC3}">
      <dgm:prSet/>
      <dgm:spPr/>
      <dgm:t>
        <a:bodyPr/>
        <a:lstStyle/>
        <a:p>
          <a:endParaRPr lang="en-US"/>
        </a:p>
      </dgm:t>
    </dgm:pt>
    <dgm:pt modelId="{8ECE5BC4-EB62-D34D-BD45-0CCCA6BA1715}">
      <dgm:prSet phldrT="[Text]" custT="1"/>
      <dgm:spPr/>
      <dgm:t>
        <a:bodyPr/>
        <a:lstStyle/>
        <a:p>
          <a:r>
            <a:rPr lang="en-US" sz="1600" dirty="0" smtClean="0"/>
            <a:t>Cosmetics</a:t>
          </a:r>
          <a:endParaRPr lang="en-US" sz="1600" dirty="0"/>
        </a:p>
      </dgm:t>
    </dgm:pt>
    <dgm:pt modelId="{0F78AE5A-4324-FD4C-90E2-8BD2930A6C21}" type="parTrans" cxnId="{6A160B99-4131-5244-85C4-D594D55808DC}">
      <dgm:prSet/>
      <dgm:spPr/>
      <dgm:t>
        <a:bodyPr/>
        <a:lstStyle/>
        <a:p>
          <a:endParaRPr lang="en-US"/>
        </a:p>
      </dgm:t>
    </dgm:pt>
    <dgm:pt modelId="{49F0C4E4-82E0-5941-85C0-7F27CAD9D649}" type="sibTrans" cxnId="{6A160B99-4131-5244-85C4-D594D55808DC}">
      <dgm:prSet/>
      <dgm:spPr/>
      <dgm:t>
        <a:bodyPr/>
        <a:lstStyle/>
        <a:p>
          <a:endParaRPr lang="en-US"/>
        </a:p>
      </dgm:t>
    </dgm:pt>
    <dgm:pt modelId="{53A6CF84-7B14-B645-84B2-A83190EBAA5E}" type="pres">
      <dgm:prSet presAssocID="{18EB6E0D-2E5A-FC46-B277-2D748D6A2158}" presName="composite" presStyleCnt="0">
        <dgm:presLayoutVars>
          <dgm:chMax val="1"/>
          <dgm:dir/>
          <dgm:resizeHandles val="exact"/>
        </dgm:presLayoutVars>
      </dgm:prSet>
      <dgm:spPr/>
      <dgm:t>
        <a:bodyPr/>
        <a:lstStyle/>
        <a:p>
          <a:endParaRPr lang="en-US"/>
        </a:p>
      </dgm:t>
    </dgm:pt>
    <dgm:pt modelId="{861209E5-E500-FA4A-9F8F-FAEE80F1DA72}" type="pres">
      <dgm:prSet presAssocID="{18EB6E0D-2E5A-FC46-B277-2D748D6A2158}" presName="radial" presStyleCnt="0">
        <dgm:presLayoutVars>
          <dgm:animLvl val="ctr"/>
        </dgm:presLayoutVars>
      </dgm:prSet>
      <dgm:spPr/>
    </dgm:pt>
    <dgm:pt modelId="{1D6AC11A-B529-9B4B-B58C-7A6363891EEE}" type="pres">
      <dgm:prSet presAssocID="{A4AE1117-1E96-8046-B513-61F34B7B5C76}" presName="centerShape" presStyleLbl="vennNode1" presStyleIdx="0" presStyleCnt="10"/>
      <dgm:spPr/>
      <dgm:t>
        <a:bodyPr/>
        <a:lstStyle/>
        <a:p>
          <a:endParaRPr lang="en-US"/>
        </a:p>
      </dgm:t>
    </dgm:pt>
    <dgm:pt modelId="{6E0C33F3-A303-3842-B252-3B2AC77412AA}" type="pres">
      <dgm:prSet presAssocID="{1381B710-0ECC-324D-A248-00DA3D6064EB}" presName="node" presStyleLbl="vennNode1" presStyleIdx="1" presStyleCnt="10">
        <dgm:presLayoutVars>
          <dgm:bulletEnabled val="1"/>
        </dgm:presLayoutVars>
      </dgm:prSet>
      <dgm:spPr/>
      <dgm:t>
        <a:bodyPr/>
        <a:lstStyle/>
        <a:p>
          <a:endParaRPr lang="en-US"/>
        </a:p>
      </dgm:t>
    </dgm:pt>
    <dgm:pt modelId="{9B3831FA-5F24-384F-864F-F23F7A6D006E}" type="pres">
      <dgm:prSet presAssocID="{0E0AFF88-5161-A446-9F84-36467E9FE9B0}" presName="node" presStyleLbl="vennNode1" presStyleIdx="2" presStyleCnt="10">
        <dgm:presLayoutVars>
          <dgm:bulletEnabled val="1"/>
        </dgm:presLayoutVars>
      </dgm:prSet>
      <dgm:spPr/>
      <dgm:t>
        <a:bodyPr/>
        <a:lstStyle/>
        <a:p>
          <a:endParaRPr lang="en-US"/>
        </a:p>
      </dgm:t>
    </dgm:pt>
    <dgm:pt modelId="{16C03D0C-53BB-9048-A3F8-D448237A2A0B}" type="pres">
      <dgm:prSet presAssocID="{0A16761F-A141-C64E-A744-F2A129A568CC}" presName="node" presStyleLbl="vennNode1" presStyleIdx="3" presStyleCnt="10">
        <dgm:presLayoutVars>
          <dgm:bulletEnabled val="1"/>
        </dgm:presLayoutVars>
      </dgm:prSet>
      <dgm:spPr/>
      <dgm:t>
        <a:bodyPr/>
        <a:lstStyle/>
        <a:p>
          <a:endParaRPr lang="en-US"/>
        </a:p>
      </dgm:t>
    </dgm:pt>
    <dgm:pt modelId="{F8B73972-1262-974E-AA3B-690381892BC7}" type="pres">
      <dgm:prSet presAssocID="{93B47CE0-9411-7B46-9D5E-A1C9C6BC00B9}" presName="node" presStyleLbl="vennNode1" presStyleIdx="4" presStyleCnt="10">
        <dgm:presLayoutVars>
          <dgm:bulletEnabled val="1"/>
        </dgm:presLayoutVars>
      </dgm:prSet>
      <dgm:spPr/>
      <dgm:t>
        <a:bodyPr/>
        <a:lstStyle/>
        <a:p>
          <a:endParaRPr lang="en-US"/>
        </a:p>
      </dgm:t>
    </dgm:pt>
    <dgm:pt modelId="{86D648FA-C8F0-9346-AE5A-6AD6E48F9C06}" type="pres">
      <dgm:prSet presAssocID="{25988C91-7F74-1D47-8074-BD600F6DCB86}" presName="node" presStyleLbl="vennNode1" presStyleIdx="5" presStyleCnt="10">
        <dgm:presLayoutVars>
          <dgm:bulletEnabled val="1"/>
        </dgm:presLayoutVars>
      </dgm:prSet>
      <dgm:spPr/>
      <dgm:t>
        <a:bodyPr/>
        <a:lstStyle/>
        <a:p>
          <a:endParaRPr lang="en-US"/>
        </a:p>
      </dgm:t>
    </dgm:pt>
    <dgm:pt modelId="{6D942923-9FD1-F94A-BFDA-53004B1AE390}" type="pres">
      <dgm:prSet presAssocID="{2CB0B7E1-8B9B-B34F-92C7-936F9C8B9DF3}" presName="node" presStyleLbl="vennNode1" presStyleIdx="6" presStyleCnt="10">
        <dgm:presLayoutVars>
          <dgm:bulletEnabled val="1"/>
        </dgm:presLayoutVars>
      </dgm:prSet>
      <dgm:spPr/>
      <dgm:t>
        <a:bodyPr/>
        <a:lstStyle/>
        <a:p>
          <a:endParaRPr lang="en-US"/>
        </a:p>
      </dgm:t>
    </dgm:pt>
    <dgm:pt modelId="{3C1FA991-211D-6E41-B4BA-84FE76782002}" type="pres">
      <dgm:prSet presAssocID="{03576BF8-4DC0-D246-B213-69D7FDF7856C}" presName="node" presStyleLbl="vennNode1" presStyleIdx="7" presStyleCnt="10">
        <dgm:presLayoutVars>
          <dgm:bulletEnabled val="1"/>
        </dgm:presLayoutVars>
      </dgm:prSet>
      <dgm:spPr/>
      <dgm:t>
        <a:bodyPr/>
        <a:lstStyle/>
        <a:p>
          <a:endParaRPr lang="en-US"/>
        </a:p>
      </dgm:t>
    </dgm:pt>
    <dgm:pt modelId="{4B35892B-2F95-E54E-871F-B4DFB8B5782D}" type="pres">
      <dgm:prSet presAssocID="{0AE3702C-5CAD-FC45-AA49-532A9E9A8BE7}" presName="node" presStyleLbl="vennNode1" presStyleIdx="8" presStyleCnt="10">
        <dgm:presLayoutVars>
          <dgm:bulletEnabled val="1"/>
        </dgm:presLayoutVars>
      </dgm:prSet>
      <dgm:spPr/>
      <dgm:t>
        <a:bodyPr/>
        <a:lstStyle/>
        <a:p>
          <a:endParaRPr lang="en-US"/>
        </a:p>
      </dgm:t>
    </dgm:pt>
    <dgm:pt modelId="{537B3305-C081-E844-919F-F8A532975EE8}" type="pres">
      <dgm:prSet presAssocID="{8ECE5BC4-EB62-D34D-BD45-0CCCA6BA1715}" presName="node" presStyleLbl="vennNode1" presStyleIdx="9" presStyleCnt="10">
        <dgm:presLayoutVars>
          <dgm:bulletEnabled val="1"/>
        </dgm:presLayoutVars>
      </dgm:prSet>
      <dgm:spPr/>
      <dgm:t>
        <a:bodyPr/>
        <a:lstStyle/>
        <a:p>
          <a:endParaRPr lang="en-US"/>
        </a:p>
      </dgm:t>
    </dgm:pt>
  </dgm:ptLst>
  <dgm:cxnLst>
    <dgm:cxn modelId="{0301DF55-0A1A-0347-AF50-5A441D096CB9}" srcId="{A4AE1117-1E96-8046-B513-61F34B7B5C76}" destId="{2CB0B7E1-8B9B-B34F-92C7-936F9C8B9DF3}" srcOrd="5" destOrd="0" parTransId="{C2ACD73D-2110-D04F-A1FF-8F5A556E8EE1}" sibTransId="{6BFDE406-FB0E-AF48-9563-72B935025CD7}"/>
    <dgm:cxn modelId="{03FE1737-7D6B-5A4E-8258-D25623CB7C91}" type="presOf" srcId="{25988C91-7F74-1D47-8074-BD600F6DCB86}" destId="{86D648FA-C8F0-9346-AE5A-6AD6E48F9C06}" srcOrd="0" destOrd="0" presId="urn:microsoft.com/office/officeart/2005/8/layout/radial3"/>
    <dgm:cxn modelId="{3138C282-B4AE-504F-821B-892A4946E362}" srcId="{18EB6E0D-2E5A-FC46-B277-2D748D6A2158}" destId="{A4AE1117-1E96-8046-B513-61F34B7B5C76}" srcOrd="0" destOrd="0" parTransId="{B9524F2A-B8B0-9245-923C-9302E90063C0}" sibTransId="{4479BB5C-A686-054F-BC03-445CF8A4D1C6}"/>
    <dgm:cxn modelId="{91B9E098-4B45-C145-B55B-C98119234E2C}" type="presOf" srcId="{1381B710-0ECC-324D-A248-00DA3D6064EB}" destId="{6E0C33F3-A303-3842-B252-3B2AC77412AA}" srcOrd="0" destOrd="0" presId="urn:microsoft.com/office/officeart/2005/8/layout/radial3"/>
    <dgm:cxn modelId="{5B1EBDA9-2A9D-544B-8CB2-EE6758F32E37}" type="presOf" srcId="{A4AE1117-1E96-8046-B513-61F34B7B5C76}" destId="{1D6AC11A-B529-9B4B-B58C-7A6363891EEE}" srcOrd="0" destOrd="0" presId="urn:microsoft.com/office/officeart/2005/8/layout/radial3"/>
    <dgm:cxn modelId="{0D0E3315-3540-8442-9D26-D162DFA41024}" type="presOf" srcId="{8ECE5BC4-EB62-D34D-BD45-0CCCA6BA1715}" destId="{537B3305-C081-E844-919F-F8A532975EE8}" srcOrd="0" destOrd="0" presId="urn:microsoft.com/office/officeart/2005/8/layout/radial3"/>
    <dgm:cxn modelId="{887F9224-8883-834A-9199-B75FA0B8DC7C}" type="presOf" srcId="{0AE3702C-5CAD-FC45-AA49-532A9E9A8BE7}" destId="{4B35892B-2F95-E54E-871F-B4DFB8B5782D}" srcOrd="0" destOrd="0" presId="urn:microsoft.com/office/officeart/2005/8/layout/radial3"/>
    <dgm:cxn modelId="{4F913B15-4068-5947-B1CA-B65918702EB6}" type="presOf" srcId="{03576BF8-4DC0-D246-B213-69D7FDF7856C}" destId="{3C1FA991-211D-6E41-B4BA-84FE76782002}" srcOrd="0" destOrd="0" presId="urn:microsoft.com/office/officeart/2005/8/layout/radial3"/>
    <dgm:cxn modelId="{F3BA0E2E-AAF3-3D48-B931-810F5197D9C7}" type="presOf" srcId="{93B47CE0-9411-7B46-9D5E-A1C9C6BC00B9}" destId="{F8B73972-1262-974E-AA3B-690381892BC7}" srcOrd="0" destOrd="0" presId="urn:microsoft.com/office/officeart/2005/8/layout/radial3"/>
    <dgm:cxn modelId="{570F8F81-BEA5-C34D-AD8F-7FF9FC5339C1}" srcId="{A4AE1117-1E96-8046-B513-61F34B7B5C76}" destId="{25988C91-7F74-1D47-8074-BD600F6DCB86}" srcOrd="4" destOrd="0" parTransId="{B0C4043F-60F2-BF4E-8D81-2BB487EEBBD9}" sibTransId="{D0A72FDD-A615-0740-9C39-E0491C2C2035}"/>
    <dgm:cxn modelId="{0AF24EE9-44A3-7D4E-8B7C-A29022031657}" srcId="{A4AE1117-1E96-8046-B513-61F34B7B5C76}" destId="{93B47CE0-9411-7B46-9D5E-A1C9C6BC00B9}" srcOrd="3" destOrd="0" parTransId="{DFBA32E8-4DD5-1947-85B8-2D8DBF2B94C0}" sibTransId="{49D5F4D3-4B53-DC46-94E9-9459C477333F}"/>
    <dgm:cxn modelId="{E3FC8CEB-23A8-CA4D-98E9-843CC27514E7}" type="presOf" srcId="{2CB0B7E1-8B9B-B34F-92C7-936F9C8B9DF3}" destId="{6D942923-9FD1-F94A-BFDA-53004B1AE390}" srcOrd="0" destOrd="0" presId="urn:microsoft.com/office/officeart/2005/8/layout/radial3"/>
    <dgm:cxn modelId="{F8242EEC-EBAB-1C47-9B18-507105E89DFB}" srcId="{A4AE1117-1E96-8046-B513-61F34B7B5C76}" destId="{0E0AFF88-5161-A446-9F84-36467E9FE9B0}" srcOrd="1" destOrd="0" parTransId="{7BE5D119-D0EB-534F-B7DB-6FAF3BABE6D0}" sibTransId="{8CE53BE1-B0B6-2A47-A497-58D4E3F3A720}"/>
    <dgm:cxn modelId="{F21615A7-6601-D84B-8CE0-99045470019E}" type="presOf" srcId="{0A16761F-A141-C64E-A744-F2A129A568CC}" destId="{16C03D0C-53BB-9048-A3F8-D448237A2A0B}" srcOrd="0" destOrd="0" presId="urn:microsoft.com/office/officeart/2005/8/layout/radial3"/>
    <dgm:cxn modelId="{C8EE7B25-EC73-DB48-8E96-F0E1B8170E31}" srcId="{A4AE1117-1E96-8046-B513-61F34B7B5C76}" destId="{0A16761F-A141-C64E-A744-F2A129A568CC}" srcOrd="2" destOrd="0" parTransId="{1B144C9B-87B6-5E40-B817-05C2935B3A5A}" sibTransId="{DEFC3153-366F-C740-B729-E4682F109B6C}"/>
    <dgm:cxn modelId="{0A0A50ED-77FF-4E42-A282-FA537A8A6AC3}" srcId="{A4AE1117-1E96-8046-B513-61F34B7B5C76}" destId="{0AE3702C-5CAD-FC45-AA49-532A9E9A8BE7}" srcOrd="7" destOrd="0" parTransId="{EA0167BD-06CA-DB46-8E86-29FFC15FF75B}" sibTransId="{425878EB-F1BF-974D-B283-7981491FDF29}"/>
    <dgm:cxn modelId="{C5EF239F-07CE-5944-AB04-92B065E9FE3C}" type="presOf" srcId="{0E0AFF88-5161-A446-9F84-36467E9FE9B0}" destId="{9B3831FA-5F24-384F-864F-F23F7A6D006E}" srcOrd="0" destOrd="0" presId="urn:microsoft.com/office/officeart/2005/8/layout/radial3"/>
    <dgm:cxn modelId="{6A160B99-4131-5244-85C4-D594D55808DC}" srcId="{A4AE1117-1E96-8046-B513-61F34B7B5C76}" destId="{8ECE5BC4-EB62-D34D-BD45-0CCCA6BA1715}" srcOrd="8" destOrd="0" parTransId="{0F78AE5A-4324-FD4C-90E2-8BD2930A6C21}" sibTransId="{49F0C4E4-82E0-5941-85C0-7F27CAD9D649}"/>
    <dgm:cxn modelId="{738ED522-4CC4-1C4F-8F1F-4CBD346E872F}" type="presOf" srcId="{18EB6E0D-2E5A-FC46-B277-2D748D6A2158}" destId="{53A6CF84-7B14-B645-84B2-A83190EBAA5E}" srcOrd="0" destOrd="0" presId="urn:microsoft.com/office/officeart/2005/8/layout/radial3"/>
    <dgm:cxn modelId="{B4BCF06E-06D5-264E-8536-B0D01D09BECC}" srcId="{A4AE1117-1E96-8046-B513-61F34B7B5C76}" destId="{1381B710-0ECC-324D-A248-00DA3D6064EB}" srcOrd="0" destOrd="0" parTransId="{06C3B242-F871-1240-AAF7-B0C55EF54BDA}" sibTransId="{A2AA17A0-89B8-7D41-AB70-F612A218BD40}"/>
    <dgm:cxn modelId="{1EAA5991-FFAB-1049-9A3A-58C2CF85FBFF}" srcId="{A4AE1117-1E96-8046-B513-61F34B7B5C76}" destId="{03576BF8-4DC0-D246-B213-69D7FDF7856C}" srcOrd="6" destOrd="0" parTransId="{69360E1E-C836-7B40-BBAC-27078512C946}" sibTransId="{45D19E35-0D5F-864B-B6A8-85E1B02E426A}"/>
    <dgm:cxn modelId="{8B04A6F3-7F05-664D-98FB-4D47E6A1F52B}" type="presParOf" srcId="{53A6CF84-7B14-B645-84B2-A83190EBAA5E}" destId="{861209E5-E500-FA4A-9F8F-FAEE80F1DA72}" srcOrd="0" destOrd="0" presId="urn:microsoft.com/office/officeart/2005/8/layout/radial3"/>
    <dgm:cxn modelId="{91EEA410-359B-1845-9987-FC71CDF4406D}" type="presParOf" srcId="{861209E5-E500-FA4A-9F8F-FAEE80F1DA72}" destId="{1D6AC11A-B529-9B4B-B58C-7A6363891EEE}" srcOrd="0" destOrd="0" presId="urn:microsoft.com/office/officeart/2005/8/layout/radial3"/>
    <dgm:cxn modelId="{804DBC30-1092-8C48-805C-2AF44C02EEAF}" type="presParOf" srcId="{861209E5-E500-FA4A-9F8F-FAEE80F1DA72}" destId="{6E0C33F3-A303-3842-B252-3B2AC77412AA}" srcOrd="1" destOrd="0" presId="urn:microsoft.com/office/officeart/2005/8/layout/radial3"/>
    <dgm:cxn modelId="{2F7E70E2-8867-A840-BD66-65CCA25EBCD2}" type="presParOf" srcId="{861209E5-E500-FA4A-9F8F-FAEE80F1DA72}" destId="{9B3831FA-5F24-384F-864F-F23F7A6D006E}" srcOrd="2" destOrd="0" presId="urn:microsoft.com/office/officeart/2005/8/layout/radial3"/>
    <dgm:cxn modelId="{ECE43175-4DB7-FB4D-B3D6-D07C4D7048FD}" type="presParOf" srcId="{861209E5-E500-FA4A-9F8F-FAEE80F1DA72}" destId="{16C03D0C-53BB-9048-A3F8-D448237A2A0B}" srcOrd="3" destOrd="0" presId="urn:microsoft.com/office/officeart/2005/8/layout/radial3"/>
    <dgm:cxn modelId="{9DED00AE-B08C-7B4A-88CE-74F3AAD2B129}" type="presParOf" srcId="{861209E5-E500-FA4A-9F8F-FAEE80F1DA72}" destId="{F8B73972-1262-974E-AA3B-690381892BC7}" srcOrd="4" destOrd="0" presId="urn:microsoft.com/office/officeart/2005/8/layout/radial3"/>
    <dgm:cxn modelId="{482F2D1C-B667-A94A-BCA3-FDF14673A791}" type="presParOf" srcId="{861209E5-E500-FA4A-9F8F-FAEE80F1DA72}" destId="{86D648FA-C8F0-9346-AE5A-6AD6E48F9C06}" srcOrd="5" destOrd="0" presId="urn:microsoft.com/office/officeart/2005/8/layout/radial3"/>
    <dgm:cxn modelId="{A3448CC2-7777-754E-9EEC-355A286DBAC9}" type="presParOf" srcId="{861209E5-E500-FA4A-9F8F-FAEE80F1DA72}" destId="{6D942923-9FD1-F94A-BFDA-53004B1AE390}" srcOrd="6" destOrd="0" presId="urn:microsoft.com/office/officeart/2005/8/layout/radial3"/>
    <dgm:cxn modelId="{97B15FDC-E7D4-2C46-B4DE-FBB7191DDBAF}" type="presParOf" srcId="{861209E5-E500-FA4A-9F8F-FAEE80F1DA72}" destId="{3C1FA991-211D-6E41-B4BA-84FE76782002}" srcOrd="7" destOrd="0" presId="urn:microsoft.com/office/officeart/2005/8/layout/radial3"/>
    <dgm:cxn modelId="{64CAB88C-A278-FE47-8BBF-8ED4B7D24143}" type="presParOf" srcId="{861209E5-E500-FA4A-9F8F-FAEE80F1DA72}" destId="{4B35892B-2F95-E54E-871F-B4DFB8B5782D}" srcOrd="8" destOrd="0" presId="urn:microsoft.com/office/officeart/2005/8/layout/radial3"/>
    <dgm:cxn modelId="{32CADE14-65BB-D24F-A039-0AFBEF944F94}" type="presParOf" srcId="{861209E5-E500-FA4A-9F8F-FAEE80F1DA72}" destId="{537B3305-C081-E844-919F-F8A532975EE8}"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F27E1-5EAF-D440-91CB-B9FA54182AF3}"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5F457D75-86EB-2742-A5AF-1935D9E54CE2}">
      <dgm:prSet phldrT="[Text]"/>
      <dgm:spPr/>
      <dgm:t>
        <a:bodyPr/>
        <a:lstStyle/>
        <a:p>
          <a:r>
            <a:rPr lang="en-US" dirty="0" smtClean="0"/>
            <a:t>Broad Categories: Engineered </a:t>
          </a:r>
          <a:r>
            <a:rPr lang="en-US" dirty="0" err="1" smtClean="0"/>
            <a:t>Nanomaterials</a:t>
          </a:r>
          <a:endParaRPr lang="en-US" dirty="0"/>
        </a:p>
      </dgm:t>
    </dgm:pt>
    <dgm:pt modelId="{8F1B789C-3C52-B542-B868-681C8EA2F955}" type="parTrans" cxnId="{5CDAF5DA-A2BA-E940-8D20-B932488AEDB5}">
      <dgm:prSet/>
      <dgm:spPr/>
      <dgm:t>
        <a:bodyPr/>
        <a:lstStyle/>
        <a:p>
          <a:endParaRPr lang="en-US"/>
        </a:p>
      </dgm:t>
    </dgm:pt>
    <dgm:pt modelId="{8B5D88C0-639F-0344-B47C-22FD8E5BAD97}" type="sibTrans" cxnId="{5CDAF5DA-A2BA-E940-8D20-B932488AEDB5}">
      <dgm:prSet/>
      <dgm:spPr/>
      <dgm:t>
        <a:bodyPr/>
        <a:lstStyle/>
        <a:p>
          <a:endParaRPr lang="en-US"/>
        </a:p>
      </dgm:t>
    </dgm:pt>
    <dgm:pt modelId="{11AE8666-C321-9B4B-A679-8707F391DB83}">
      <dgm:prSet phldrT="[Text]">
        <dgm:style>
          <a:lnRef idx="3">
            <a:schemeClr val="lt1"/>
          </a:lnRef>
          <a:fillRef idx="1">
            <a:schemeClr val="dk1"/>
          </a:fillRef>
          <a:effectRef idx="1">
            <a:schemeClr val="dk1"/>
          </a:effectRef>
          <a:fontRef idx="minor">
            <a:schemeClr val="lt1"/>
          </a:fontRef>
        </dgm:style>
      </dgm:prSet>
      <dgm:spPr/>
      <dgm:t>
        <a:bodyPr/>
        <a:lstStyle/>
        <a:p>
          <a:r>
            <a:rPr lang="en-US" b="1" dirty="0" smtClean="0"/>
            <a:t>Carbon-based</a:t>
          </a:r>
          <a:endParaRPr lang="en-US" b="1" dirty="0"/>
        </a:p>
      </dgm:t>
    </dgm:pt>
    <dgm:pt modelId="{FABC77D7-C9E3-014D-89D2-9782E3BADF11}" type="parTrans" cxnId="{4996D58F-2FA9-F847-8CC6-14A96AC7A3FF}">
      <dgm:prSet/>
      <dgm:spPr/>
      <dgm:t>
        <a:bodyPr/>
        <a:lstStyle/>
        <a:p>
          <a:endParaRPr lang="en-US"/>
        </a:p>
      </dgm:t>
    </dgm:pt>
    <dgm:pt modelId="{649BCB43-365A-0A4C-800B-D7E69D4BA4F7}" type="sibTrans" cxnId="{4996D58F-2FA9-F847-8CC6-14A96AC7A3FF}">
      <dgm:prSet/>
      <dgm:spPr/>
      <dgm:t>
        <a:bodyPr/>
        <a:lstStyle/>
        <a:p>
          <a:endParaRPr lang="en-US"/>
        </a:p>
      </dgm:t>
    </dgm:pt>
    <dgm:pt modelId="{FBD4A931-2836-D342-A063-1D8456601DE2}">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fullerenes, carbon nanotubes</a:t>
          </a:r>
          <a:endParaRPr lang="en-US" dirty="0"/>
        </a:p>
      </dgm:t>
    </dgm:pt>
    <dgm:pt modelId="{CF017DDA-C8E2-5D4C-88DA-3BCEAAC93982}" type="parTrans" cxnId="{43EF53C1-0B15-124D-863B-51E5ABAF9A2C}">
      <dgm:prSet/>
      <dgm:spPr/>
      <dgm:t>
        <a:bodyPr/>
        <a:lstStyle/>
        <a:p>
          <a:endParaRPr lang="en-US"/>
        </a:p>
      </dgm:t>
    </dgm:pt>
    <dgm:pt modelId="{B3210DE2-5F0E-CB43-AE59-B43A41BB290E}" type="sibTrans" cxnId="{43EF53C1-0B15-124D-863B-51E5ABAF9A2C}">
      <dgm:prSet/>
      <dgm:spPr/>
      <dgm:t>
        <a:bodyPr/>
        <a:lstStyle/>
        <a:p>
          <a:endParaRPr lang="en-US"/>
        </a:p>
      </dgm:t>
    </dgm:pt>
    <dgm:pt modelId="{E655B4C1-AB11-FD4F-A8A5-200EDBDD214F}">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smtClean="0"/>
            <a:t>Metal </a:t>
          </a:r>
          <a:endParaRPr lang="en-US" b="1" dirty="0"/>
        </a:p>
      </dgm:t>
    </dgm:pt>
    <dgm:pt modelId="{9BB656EF-33DE-FA4B-8DBA-36C8C9FACF14}" type="parTrans" cxnId="{6ADAC2D5-AE38-4649-89B5-A533E0391588}">
      <dgm:prSet/>
      <dgm:spPr/>
      <dgm:t>
        <a:bodyPr/>
        <a:lstStyle/>
        <a:p>
          <a:endParaRPr lang="en-US"/>
        </a:p>
      </dgm:t>
    </dgm:pt>
    <dgm:pt modelId="{E2A9A3A2-632C-8C4C-9794-4AEC81B75F07}" type="sibTrans" cxnId="{6ADAC2D5-AE38-4649-89B5-A533E0391588}">
      <dgm:prSet/>
      <dgm:spPr/>
      <dgm:t>
        <a:bodyPr/>
        <a:lstStyle/>
        <a:p>
          <a:endParaRPr lang="en-US"/>
        </a:p>
      </dgm:t>
    </dgm:pt>
    <dgm:pt modelId="{3C3899FD-ACB7-9D43-9D1F-DAA3829031C8}">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smtClean="0"/>
            <a:t>Silver, gold, copper </a:t>
          </a:r>
          <a:endParaRPr lang="en-US" dirty="0"/>
        </a:p>
      </dgm:t>
    </dgm:pt>
    <dgm:pt modelId="{E219FF19-04F4-224C-9492-1679CD50A168}" type="parTrans" cxnId="{E9F1D505-B0D2-0748-9451-527268EB797F}">
      <dgm:prSet/>
      <dgm:spPr/>
      <dgm:t>
        <a:bodyPr/>
        <a:lstStyle/>
        <a:p>
          <a:endParaRPr lang="en-US"/>
        </a:p>
      </dgm:t>
    </dgm:pt>
    <dgm:pt modelId="{42B130E3-E1A0-3D43-98BC-14CA95280B5F}" type="sibTrans" cxnId="{E9F1D505-B0D2-0748-9451-527268EB797F}">
      <dgm:prSet/>
      <dgm:spPr/>
      <dgm:t>
        <a:bodyPr/>
        <a:lstStyle/>
        <a:p>
          <a:endParaRPr lang="en-US"/>
        </a:p>
      </dgm:t>
    </dgm:pt>
    <dgm:pt modelId="{876A7D64-C8CE-DE48-9DD0-E5DFFC5D163A}">
      <dgm:prSet phldrT="[Text]"/>
      <dgm:spPr/>
      <dgm:t>
        <a:bodyPr/>
        <a:lstStyle/>
        <a:p>
          <a:r>
            <a:rPr lang="en-US" b="1" dirty="0" smtClean="0"/>
            <a:t>Metal Oxides</a:t>
          </a:r>
          <a:endParaRPr lang="en-US" b="1" dirty="0"/>
        </a:p>
      </dgm:t>
    </dgm:pt>
    <dgm:pt modelId="{E247A181-3F3F-3A4A-A0F8-5D72859476A5}" type="parTrans" cxnId="{3036F4B2-6F3A-624C-ADFA-E1EA6A74E454}">
      <dgm:prSet/>
      <dgm:spPr/>
      <dgm:t>
        <a:bodyPr/>
        <a:lstStyle/>
        <a:p>
          <a:endParaRPr lang="en-US"/>
        </a:p>
      </dgm:t>
    </dgm:pt>
    <dgm:pt modelId="{342355F6-4A90-D043-B02E-63E286D0471B}" type="sibTrans" cxnId="{3036F4B2-6F3A-624C-ADFA-E1EA6A74E454}">
      <dgm:prSet/>
      <dgm:spPr/>
      <dgm:t>
        <a:bodyPr/>
        <a:lstStyle/>
        <a:p>
          <a:endParaRPr lang="en-US"/>
        </a:p>
      </dgm:t>
    </dgm:pt>
    <dgm:pt modelId="{D356E159-203F-6E48-92A7-B2D392F52AC8}">
      <dgm:prSet phldrT="[Text]"/>
      <dgm:spPr/>
      <dgm:t>
        <a:bodyPr/>
        <a:lstStyle/>
        <a:p>
          <a:r>
            <a:rPr lang="en-US" dirty="0" smtClean="0"/>
            <a:t>Titanium dioxide, zinc oxide, iron oxide</a:t>
          </a:r>
          <a:endParaRPr lang="en-US" dirty="0"/>
        </a:p>
      </dgm:t>
    </dgm:pt>
    <dgm:pt modelId="{72AFB19A-8AD1-7F49-A2BF-81DC62F41123}" type="parTrans" cxnId="{3F711907-7269-CB4A-88DD-5F5699D86C28}">
      <dgm:prSet/>
      <dgm:spPr/>
      <dgm:t>
        <a:bodyPr/>
        <a:lstStyle/>
        <a:p>
          <a:endParaRPr lang="en-US"/>
        </a:p>
      </dgm:t>
    </dgm:pt>
    <dgm:pt modelId="{D6810421-DF38-8346-92C4-7EFB88396F1F}" type="sibTrans" cxnId="{3F711907-7269-CB4A-88DD-5F5699D86C28}">
      <dgm:prSet/>
      <dgm:spPr/>
      <dgm:t>
        <a:bodyPr/>
        <a:lstStyle/>
        <a:p>
          <a:endParaRPr lang="en-US"/>
        </a:p>
      </dgm:t>
    </dgm:pt>
    <dgm:pt modelId="{02616226-685F-1B48-BE12-53B73D779B9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err="1" smtClean="0"/>
            <a:t>Dendrimers</a:t>
          </a:r>
          <a:endParaRPr lang="en-US" b="1" dirty="0"/>
        </a:p>
      </dgm:t>
    </dgm:pt>
    <dgm:pt modelId="{E4CAA843-489F-D147-B878-A3762ECC8679}" type="parTrans" cxnId="{CB3D12E9-A3C7-C742-91A8-DEABC629AB9D}">
      <dgm:prSet/>
      <dgm:spPr/>
      <dgm:t>
        <a:bodyPr/>
        <a:lstStyle/>
        <a:p>
          <a:endParaRPr lang="en-US"/>
        </a:p>
      </dgm:t>
    </dgm:pt>
    <dgm:pt modelId="{968578B1-BC8F-6947-90CF-84DD6317364A}" type="sibTrans" cxnId="{CB3D12E9-A3C7-C742-91A8-DEABC629AB9D}">
      <dgm:prSet/>
      <dgm:spPr/>
      <dgm:t>
        <a:bodyPr/>
        <a:lstStyle/>
        <a:p>
          <a:endParaRPr lang="en-US"/>
        </a:p>
      </dgm:t>
    </dgm:pt>
    <dgm:pt modelId="{D60E00E8-438C-EA4F-B607-AD5929C046B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smtClean="0"/>
            <a:t>Hyperbranched</a:t>
          </a:r>
          <a:r>
            <a:rPr lang="en-US" dirty="0" smtClean="0"/>
            <a:t> polymers, </a:t>
          </a:r>
          <a:r>
            <a:rPr lang="en-US" dirty="0" err="1" smtClean="0"/>
            <a:t>dendrigraft</a:t>
          </a:r>
          <a:r>
            <a:rPr lang="en-US" dirty="0" smtClean="0"/>
            <a:t> polymers, </a:t>
          </a:r>
          <a:r>
            <a:rPr lang="en-US" dirty="0" err="1" smtClean="0"/>
            <a:t>dendrons</a:t>
          </a:r>
          <a:endParaRPr lang="en-US" dirty="0"/>
        </a:p>
      </dgm:t>
    </dgm:pt>
    <dgm:pt modelId="{A8820284-936A-7F45-ADC5-8857427081EA}" type="parTrans" cxnId="{431DDED8-4F3A-7547-B54C-0A842FB6ADDE}">
      <dgm:prSet/>
      <dgm:spPr/>
      <dgm:t>
        <a:bodyPr/>
        <a:lstStyle/>
        <a:p>
          <a:endParaRPr lang="en-US"/>
        </a:p>
      </dgm:t>
    </dgm:pt>
    <dgm:pt modelId="{38977C3C-9C37-D342-AC61-3953BA61E8F8}" type="sibTrans" cxnId="{431DDED8-4F3A-7547-B54C-0A842FB6ADDE}">
      <dgm:prSet/>
      <dgm:spPr/>
      <dgm:t>
        <a:bodyPr/>
        <a:lstStyle/>
        <a:p>
          <a:endParaRPr lang="en-US"/>
        </a:p>
      </dgm:t>
    </dgm:pt>
    <dgm:pt modelId="{37906172-6234-DB43-A4B2-42E6DA189B3E}">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smtClean="0"/>
            <a:t>Composites</a:t>
          </a:r>
          <a:endParaRPr lang="en-US" b="1" dirty="0"/>
        </a:p>
      </dgm:t>
    </dgm:pt>
    <dgm:pt modelId="{3292B6A2-C710-D547-B2A9-180E48E3FD8F}" type="parTrans" cxnId="{04126873-4B36-1C42-8ACE-1F5BC5467605}">
      <dgm:prSet/>
      <dgm:spPr/>
      <dgm:t>
        <a:bodyPr/>
        <a:lstStyle/>
        <a:p>
          <a:endParaRPr lang="en-US"/>
        </a:p>
      </dgm:t>
    </dgm:pt>
    <dgm:pt modelId="{D91A0426-6309-5543-821C-7BDC2BE37216}" type="sibTrans" cxnId="{04126873-4B36-1C42-8ACE-1F5BC5467605}">
      <dgm:prSet/>
      <dgm:spPr/>
      <dgm:t>
        <a:bodyPr/>
        <a:lstStyle/>
        <a:p>
          <a:endParaRPr lang="en-US"/>
        </a:p>
      </dgm:t>
    </dgm:pt>
    <dgm:pt modelId="{F88F6DDC-40B2-CC41-9867-6E9BAD2B352C}">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Nano clays, polymer beads</a:t>
          </a:r>
          <a:endParaRPr lang="en-US" dirty="0"/>
        </a:p>
      </dgm:t>
    </dgm:pt>
    <dgm:pt modelId="{A6E02937-8BE9-F240-BDAB-F26BE813A839}" type="parTrans" cxnId="{189C7151-363D-A948-AEF4-E816DDC71B30}">
      <dgm:prSet/>
      <dgm:spPr/>
      <dgm:t>
        <a:bodyPr/>
        <a:lstStyle/>
        <a:p>
          <a:endParaRPr lang="en-US"/>
        </a:p>
      </dgm:t>
    </dgm:pt>
    <dgm:pt modelId="{424E5B53-3B52-BC46-9F6E-59949D5F5138}" type="sibTrans" cxnId="{189C7151-363D-A948-AEF4-E816DDC71B30}">
      <dgm:prSet/>
      <dgm:spPr/>
      <dgm:t>
        <a:bodyPr/>
        <a:lstStyle/>
        <a:p>
          <a:endParaRPr lang="en-US"/>
        </a:p>
      </dgm:t>
    </dgm:pt>
    <dgm:pt modelId="{991CECAA-DB2A-1740-9CA5-30CB8601497D}" type="pres">
      <dgm:prSet presAssocID="{8E9F27E1-5EAF-D440-91CB-B9FA54182AF3}" presName="Name0" presStyleCnt="0">
        <dgm:presLayoutVars>
          <dgm:chPref val="1"/>
          <dgm:dir/>
          <dgm:animOne val="branch"/>
          <dgm:animLvl val="lvl"/>
          <dgm:resizeHandles/>
        </dgm:presLayoutVars>
      </dgm:prSet>
      <dgm:spPr/>
      <dgm:t>
        <a:bodyPr/>
        <a:lstStyle/>
        <a:p>
          <a:endParaRPr lang="en-US"/>
        </a:p>
      </dgm:t>
    </dgm:pt>
    <dgm:pt modelId="{2806FE4D-73DA-C64F-BC5C-BF9BCCF8783D}" type="pres">
      <dgm:prSet presAssocID="{5F457D75-86EB-2742-A5AF-1935D9E54CE2}" presName="vertOne" presStyleCnt="0"/>
      <dgm:spPr/>
    </dgm:pt>
    <dgm:pt modelId="{8E43604D-05A8-9543-87FC-37EC28D07504}" type="pres">
      <dgm:prSet presAssocID="{5F457D75-86EB-2742-A5AF-1935D9E54CE2}" presName="txOne" presStyleLbl="node0" presStyleIdx="0" presStyleCnt="1" custScaleY="62291">
        <dgm:presLayoutVars>
          <dgm:chPref val="3"/>
        </dgm:presLayoutVars>
      </dgm:prSet>
      <dgm:spPr/>
      <dgm:t>
        <a:bodyPr/>
        <a:lstStyle/>
        <a:p>
          <a:endParaRPr lang="en-US"/>
        </a:p>
      </dgm:t>
    </dgm:pt>
    <dgm:pt modelId="{E8E38B99-1AF0-1B44-84E6-851369BE26FC}" type="pres">
      <dgm:prSet presAssocID="{5F457D75-86EB-2742-A5AF-1935D9E54CE2}" presName="parTransOne" presStyleCnt="0"/>
      <dgm:spPr/>
    </dgm:pt>
    <dgm:pt modelId="{4ABA02DE-D423-D544-A689-ED26FEB98554}" type="pres">
      <dgm:prSet presAssocID="{5F457D75-86EB-2742-A5AF-1935D9E54CE2}" presName="horzOne" presStyleCnt="0"/>
      <dgm:spPr/>
    </dgm:pt>
    <dgm:pt modelId="{34E49948-A7F9-7B4D-9AB3-B16A1D2BC6F3}" type="pres">
      <dgm:prSet presAssocID="{11AE8666-C321-9B4B-A679-8707F391DB83}" presName="vertTwo" presStyleCnt="0"/>
      <dgm:spPr/>
    </dgm:pt>
    <dgm:pt modelId="{F0BA0968-B68C-8248-89CD-EE53EB1D4CE7}" type="pres">
      <dgm:prSet presAssocID="{11AE8666-C321-9B4B-A679-8707F391DB83}" presName="txTwo" presStyleLbl="node2" presStyleIdx="0" presStyleCnt="5">
        <dgm:presLayoutVars>
          <dgm:chPref val="3"/>
        </dgm:presLayoutVars>
      </dgm:prSet>
      <dgm:spPr/>
      <dgm:t>
        <a:bodyPr/>
        <a:lstStyle/>
        <a:p>
          <a:endParaRPr lang="en-US"/>
        </a:p>
      </dgm:t>
    </dgm:pt>
    <dgm:pt modelId="{84AA9DD3-583E-884B-815A-41E82BD35C28}" type="pres">
      <dgm:prSet presAssocID="{11AE8666-C321-9B4B-A679-8707F391DB83}" presName="parTransTwo" presStyleCnt="0"/>
      <dgm:spPr/>
    </dgm:pt>
    <dgm:pt modelId="{4C598187-CCFC-BA4C-9322-540C22CF88C4}" type="pres">
      <dgm:prSet presAssocID="{11AE8666-C321-9B4B-A679-8707F391DB83}" presName="horzTwo" presStyleCnt="0"/>
      <dgm:spPr/>
    </dgm:pt>
    <dgm:pt modelId="{3DED66E0-7BDB-C549-87BA-A65C5EBDF72C}" type="pres">
      <dgm:prSet presAssocID="{FBD4A931-2836-D342-A063-1D8456601DE2}" presName="vertThree" presStyleCnt="0"/>
      <dgm:spPr/>
    </dgm:pt>
    <dgm:pt modelId="{F867C1C6-70A4-034E-A62C-8D9DED9CFF47}" type="pres">
      <dgm:prSet presAssocID="{FBD4A931-2836-D342-A063-1D8456601DE2}" presName="txThree" presStyleLbl="node3" presStyleIdx="0" presStyleCnt="5">
        <dgm:presLayoutVars>
          <dgm:chPref val="3"/>
        </dgm:presLayoutVars>
      </dgm:prSet>
      <dgm:spPr/>
      <dgm:t>
        <a:bodyPr/>
        <a:lstStyle/>
        <a:p>
          <a:endParaRPr lang="en-US"/>
        </a:p>
      </dgm:t>
    </dgm:pt>
    <dgm:pt modelId="{2C9A78F5-56D4-424F-AECA-2F5B216C5D39}" type="pres">
      <dgm:prSet presAssocID="{FBD4A931-2836-D342-A063-1D8456601DE2}" presName="horzThree" presStyleCnt="0"/>
      <dgm:spPr/>
    </dgm:pt>
    <dgm:pt modelId="{83F46DF0-34F9-C341-B020-012E970F229C}" type="pres">
      <dgm:prSet presAssocID="{649BCB43-365A-0A4C-800B-D7E69D4BA4F7}" presName="sibSpaceTwo" presStyleCnt="0"/>
      <dgm:spPr/>
    </dgm:pt>
    <dgm:pt modelId="{18FCFEF9-C06D-304A-87DE-30120D8F9615}" type="pres">
      <dgm:prSet presAssocID="{E655B4C1-AB11-FD4F-A8A5-200EDBDD214F}" presName="vertTwo" presStyleCnt="0"/>
      <dgm:spPr/>
    </dgm:pt>
    <dgm:pt modelId="{28D986B1-78A3-784D-9463-7FC6885F36D0}" type="pres">
      <dgm:prSet presAssocID="{E655B4C1-AB11-FD4F-A8A5-200EDBDD214F}" presName="txTwo" presStyleLbl="node2" presStyleIdx="1" presStyleCnt="5">
        <dgm:presLayoutVars>
          <dgm:chPref val="3"/>
        </dgm:presLayoutVars>
      </dgm:prSet>
      <dgm:spPr/>
      <dgm:t>
        <a:bodyPr/>
        <a:lstStyle/>
        <a:p>
          <a:endParaRPr lang="en-US"/>
        </a:p>
      </dgm:t>
    </dgm:pt>
    <dgm:pt modelId="{49381FE3-8A2B-A04E-87D2-C4EA28047626}" type="pres">
      <dgm:prSet presAssocID="{E655B4C1-AB11-FD4F-A8A5-200EDBDD214F}" presName="parTransTwo" presStyleCnt="0"/>
      <dgm:spPr/>
    </dgm:pt>
    <dgm:pt modelId="{07B6C8AB-6F4C-AB4B-BE60-B9DBBCB630BF}" type="pres">
      <dgm:prSet presAssocID="{E655B4C1-AB11-FD4F-A8A5-200EDBDD214F}" presName="horzTwo" presStyleCnt="0"/>
      <dgm:spPr/>
    </dgm:pt>
    <dgm:pt modelId="{23996463-629B-0C49-B0DB-EA9E23E3CEE3}" type="pres">
      <dgm:prSet presAssocID="{3C3899FD-ACB7-9D43-9D1F-DAA3829031C8}" presName="vertThree" presStyleCnt="0"/>
      <dgm:spPr/>
    </dgm:pt>
    <dgm:pt modelId="{40F9AE64-D0E8-904B-A42E-0CED887CB697}" type="pres">
      <dgm:prSet presAssocID="{3C3899FD-ACB7-9D43-9D1F-DAA3829031C8}" presName="txThree" presStyleLbl="node3" presStyleIdx="1" presStyleCnt="5">
        <dgm:presLayoutVars>
          <dgm:chPref val="3"/>
        </dgm:presLayoutVars>
      </dgm:prSet>
      <dgm:spPr/>
      <dgm:t>
        <a:bodyPr/>
        <a:lstStyle/>
        <a:p>
          <a:endParaRPr lang="en-US"/>
        </a:p>
      </dgm:t>
    </dgm:pt>
    <dgm:pt modelId="{A0C1CC47-BC32-E641-993A-1D1801DB7EB8}" type="pres">
      <dgm:prSet presAssocID="{3C3899FD-ACB7-9D43-9D1F-DAA3829031C8}" presName="horzThree" presStyleCnt="0"/>
      <dgm:spPr/>
    </dgm:pt>
    <dgm:pt modelId="{F0EE48E1-BA7D-6549-B48D-73072A3BA786}" type="pres">
      <dgm:prSet presAssocID="{E2A9A3A2-632C-8C4C-9794-4AEC81B75F07}" presName="sibSpaceTwo" presStyleCnt="0"/>
      <dgm:spPr/>
    </dgm:pt>
    <dgm:pt modelId="{F8CEA435-84DD-9F46-8443-4281EBB4A7A8}" type="pres">
      <dgm:prSet presAssocID="{876A7D64-C8CE-DE48-9DD0-E5DFFC5D163A}" presName="vertTwo" presStyleCnt="0"/>
      <dgm:spPr/>
    </dgm:pt>
    <dgm:pt modelId="{DF3F8093-13AC-C74A-AE7D-436EBECB7B68}" type="pres">
      <dgm:prSet presAssocID="{876A7D64-C8CE-DE48-9DD0-E5DFFC5D163A}" presName="txTwo" presStyleLbl="node2" presStyleIdx="2" presStyleCnt="5">
        <dgm:presLayoutVars>
          <dgm:chPref val="3"/>
        </dgm:presLayoutVars>
      </dgm:prSet>
      <dgm:spPr/>
      <dgm:t>
        <a:bodyPr/>
        <a:lstStyle/>
        <a:p>
          <a:endParaRPr lang="en-US"/>
        </a:p>
      </dgm:t>
    </dgm:pt>
    <dgm:pt modelId="{5D09022A-8BEF-A443-AC7E-9C1FE4CC8888}" type="pres">
      <dgm:prSet presAssocID="{876A7D64-C8CE-DE48-9DD0-E5DFFC5D163A}" presName="parTransTwo" presStyleCnt="0"/>
      <dgm:spPr/>
    </dgm:pt>
    <dgm:pt modelId="{9BED142C-29E8-EA45-B78C-E21D13B1FA9D}" type="pres">
      <dgm:prSet presAssocID="{876A7D64-C8CE-DE48-9DD0-E5DFFC5D163A}" presName="horzTwo" presStyleCnt="0"/>
      <dgm:spPr/>
    </dgm:pt>
    <dgm:pt modelId="{D28F3710-421B-EA49-99AD-5553E9FEC868}" type="pres">
      <dgm:prSet presAssocID="{D356E159-203F-6E48-92A7-B2D392F52AC8}" presName="vertThree" presStyleCnt="0"/>
      <dgm:spPr/>
    </dgm:pt>
    <dgm:pt modelId="{53F9DB69-E0AD-CD4A-89A2-C7A3F769EB0D}" type="pres">
      <dgm:prSet presAssocID="{D356E159-203F-6E48-92A7-B2D392F52AC8}" presName="txThree" presStyleLbl="node3" presStyleIdx="2" presStyleCnt="5">
        <dgm:presLayoutVars>
          <dgm:chPref val="3"/>
        </dgm:presLayoutVars>
      </dgm:prSet>
      <dgm:spPr/>
      <dgm:t>
        <a:bodyPr/>
        <a:lstStyle/>
        <a:p>
          <a:endParaRPr lang="en-US"/>
        </a:p>
      </dgm:t>
    </dgm:pt>
    <dgm:pt modelId="{5A5A8DBD-0B89-0047-9078-7F0A69ECF071}" type="pres">
      <dgm:prSet presAssocID="{D356E159-203F-6E48-92A7-B2D392F52AC8}" presName="horzThree" presStyleCnt="0"/>
      <dgm:spPr/>
    </dgm:pt>
    <dgm:pt modelId="{F8C41415-E2E0-2F4E-A659-F76880706E45}" type="pres">
      <dgm:prSet presAssocID="{342355F6-4A90-D043-B02E-63E286D0471B}" presName="sibSpaceTwo" presStyleCnt="0"/>
      <dgm:spPr/>
    </dgm:pt>
    <dgm:pt modelId="{F23075D0-4CE3-344F-AA00-E3A898BDF9D7}" type="pres">
      <dgm:prSet presAssocID="{02616226-685F-1B48-BE12-53B73D779B91}" presName="vertTwo" presStyleCnt="0"/>
      <dgm:spPr/>
    </dgm:pt>
    <dgm:pt modelId="{0B76B608-EE30-EE49-A828-352077291927}" type="pres">
      <dgm:prSet presAssocID="{02616226-685F-1B48-BE12-53B73D779B91}" presName="txTwo" presStyleLbl="node2" presStyleIdx="3" presStyleCnt="5">
        <dgm:presLayoutVars>
          <dgm:chPref val="3"/>
        </dgm:presLayoutVars>
      </dgm:prSet>
      <dgm:spPr/>
      <dgm:t>
        <a:bodyPr/>
        <a:lstStyle/>
        <a:p>
          <a:endParaRPr lang="en-US"/>
        </a:p>
      </dgm:t>
    </dgm:pt>
    <dgm:pt modelId="{F07CC436-440B-9F47-B85D-77DF07D310DC}" type="pres">
      <dgm:prSet presAssocID="{02616226-685F-1B48-BE12-53B73D779B91}" presName="parTransTwo" presStyleCnt="0"/>
      <dgm:spPr/>
    </dgm:pt>
    <dgm:pt modelId="{3BA0A146-F294-E743-B4AC-47AEF06631D2}" type="pres">
      <dgm:prSet presAssocID="{02616226-685F-1B48-BE12-53B73D779B91}" presName="horzTwo" presStyleCnt="0"/>
      <dgm:spPr/>
    </dgm:pt>
    <dgm:pt modelId="{3733BB0E-96E7-0843-9430-B8AB38DD3426}" type="pres">
      <dgm:prSet presAssocID="{D60E00E8-438C-EA4F-B607-AD5929C046BF}" presName="vertThree" presStyleCnt="0"/>
      <dgm:spPr/>
    </dgm:pt>
    <dgm:pt modelId="{BF504822-788F-A249-A432-A51F825288DF}" type="pres">
      <dgm:prSet presAssocID="{D60E00E8-438C-EA4F-B607-AD5929C046BF}" presName="txThree" presStyleLbl="node3" presStyleIdx="3" presStyleCnt="5">
        <dgm:presLayoutVars>
          <dgm:chPref val="3"/>
        </dgm:presLayoutVars>
      </dgm:prSet>
      <dgm:spPr/>
      <dgm:t>
        <a:bodyPr/>
        <a:lstStyle/>
        <a:p>
          <a:endParaRPr lang="en-US"/>
        </a:p>
      </dgm:t>
    </dgm:pt>
    <dgm:pt modelId="{8873A68A-0CA4-DF4C-9122-EBE052A767C0}" type="pres">
      <dgm:prSet presAssocID="{D60E00E8-438C-EA4F-B607-AD5929C046BF}" presName="horzThree" presStyleCnt="0"/>
      <dgm:spPr/>
    </dgm:pt>
    <dgm:pt modelId="{F6D44BE3-FA34-B744-838D-72DE4C321AAF}" type="pres">
      <dgm:prSet presAssocID="{968578B1-BC8F-6947-90CF-84DD6317364A}" presName="sibSpaceTwo" presStyleCnt="0"/>
      <dgm:spPr/>
    </dgm:pt>
    <dgm:pt modelId="{C45814DD-69AF-9849-8F68-E1689C75012A}" type="pres">
      <dgm:prSet presAssocID="{37906172-6234-DB43-A4B2-42E6DA189B3E}" presName="vertTwo" presStyleCnt="0"/>
      <dgm:spPr/>
    </dgm:pt>
    <dgm:pt modelId="{A32CF283-F9E0-FB41-A3B9-D65A5CC1286D}" type="pres">
      <dgm:prSet presAssocID="{37906172-6234-DB43-A4B2-42E6DA189B3E}" presName="txTwo" presStyleLbl="node2" presStyleIdx="4" presStyleCnt="5">
        <dgm:presLayoutVars>
          <dgm:chPref val="3"/>
        </dgm:presLayoutVars>
      </dgm:prSet>
      <dgm:spPr/>
      <dgm:t>
        <a:bodyPr/>
        <a:lstStyle/>
        <a:p>
          <a:endParaRPr lang="en-US"/>
        </a:p>
      </dgm:t>
    </dgm:pt>
    <dgm:pt modelId="{AA475D0C-4B67-AA40-9245-F543092F314D}" type="pres">
      <dgm:prSet presAssocID="{37906172-6234-DB43-A4B2-42E6DA189B3E}" presName="parTransTwo" presStyleCnt="0"/>
      <dgm:spPr/>
    </dgm:pt>
    <dgm:pt modelId="{44587CE6-DD59-7249-9EC8-A03A5C2119CA}" type="pres">
      <dgm:prSet presAssocID="{37906172-6234-DB43-A4B2-42E6DA189B3E}" presName="horzTwo" presStyleCnt="0"/>
      <dgm:spPr/>
    </dgm:pt>
    <dgm:pt modelId="{10F59412-F785-6744-B568-7A5351751A2F}" type="pres">
      <dgm:prSet presAssocID="{F88F6DDC-40B2-CC41-9867-6E9BAD2B352C}" presName="vertThree" presStyleCnt="0"/>
      <dgm:spPr/>
    </dgm:pt>
    <dgm:pt modelId="{C711118F-065B-1F4C-955B-474369A96F8E}" type="pres">
      <dgm:prSet presAssocID="{F88F6DDC-40B2-CC41-9867-6E9BAD2B352C}" presName="txThree" presStyleLbl="node3" presStyleIdx="4" presStyleCnt="5">
        <dgm:presLayoutVars>
          <dgm:chPref val="3"/>
        </dgm:presLayoutVars>
      </dgm:prSet>
      <dgm:spPr/>
      <dgm:t>
        <a:bodyPr/>
        <a:lstStyle/>
        <a:p>
          <a:endParaRPr lang="en-US"/>
        </a:p>
      </dgm:t>
    </dgm:pt>
    <dgm:pt modelId="{035570A8-38B5-C940-A3DD-23D4A0ED8240}" type="pres">
      <dgm:prSet presAssocID="{F88F6DDC-40B2-CC41-9867-6E9BAD2B352C}" presName="horzThree" presStyleCnt="0"/>
      <dgm:spPr/>
    </dgm:pt>
  </dgm:ptLst>
  <dgm:cxnLst>
    <dgm:cxn modelId="{E7B0880A-064C-7142-8EC2-79D794110745}" type="presOf" srcId="{5F457D75-86EB-2742-A5AF-1935D9E54CE2}" destId="{8E43604D-05A8-9543-87FC-37EC28D07504}" srcOrd="0" destOrd="0" presId="urn:microsoft.com/office/officeart/2005/8/layout/hierarchy4"/>
    <dgm:cxn modelId="{43EF53C1-0B15-124D-863B-51E5ABAF9A2C}" srcId="{11AE8666-C321-9B4B-A679-8707F391DB83}" destId="{FBD4A931-2836-D342-A063-1D8456601DE2}" srcOrd="0" destOrd="0" parTransId="{CF017DDA-C8E2-5D4C-88DA-3BCEAAC93982}" sibTransId="{B3210DE2-5F0E-CB43-AE59-B43A41BB290E}"/>
    <dgm:cxn modelId="{C96056D9-DECE-504F-BC31-98F85D4A8535}" type="presOf" srcId="{D60E00E8-438C-EA4F-B607-AD5929C046BF}" destId="{BF504822-788F-A249-A432-A51F825288DF}" srcOrd="0" destOrd="0" presId="urn:microsoft.com/office/officeart/2005/8/layout/hierarchy4"/>
    <dgm:cxn modelId="{DC589A3A-CB9F-7E45-B3CC-A85DFAD09F7A}" type="presOf" srcId="{3C3899FD-ACB7-9D43-9D1F-DAA3829031C8}" destId="{40F9AE64-D0E8-904B-A42E-0CED887CB697}" srcOrd="0" destOrd="0" presId="urn:microsoft.com/office/officeart/2005/8/layout/hierarchy4"/>
    <dgm:cxn modelId="{04126873-4B36-1C42-8ACE-1F5BC5467605}" srcId="{5F457D75-86EB-2742-A5AF-1935D9E54CE2}" destId="{37906172-6234-DB43-A4B2-42E6DA189B3E}" srcOrd="4" destOrd="0" parTransId="{3292B6A2-C710-D547-B2A9-180E48E3FD8F}" sibTransId="{D91A0426-6309-5543-821C-7BDC2BE37216}"/>
    <dgm:cxn modelId="{CB3D12E9-A3C7-C742-91A8-DEABC629AB9D}" srcId="{5F457D75-86EB-2742-A5AF-1935D9E54CE2}" destId="{02616226-685F-1B48-BE12-53B73D779B91}" srcOrd="3" destOrd="0" parTransId="{E4CAA843-489F-D147-B878-A3762ECC8679}" sibTransId="{968578B1-BC8F-6947-90CF-84DD6317364A}"/>
    <dgm:cxn modelId="{CF85FE67-EFA6-FE4C-B013-3506AB597592}" type="presOf" srcId="{37906172-6234-DB43-A4B2-42E6DA189B3E}" destId="{A32CF283-F9E0-FB41-A3B9-D65A5CC1286D}" srcOrd="0" destOrd="0" presId="urn:microsoft.com/office/officeart/2005/8/layout/hierarchy4"/>
    <dgm:cxn modelId="{3036F4B2-6F3A-624C-ADFA-E1EA6A74E454}" srcId="{5F457D75-86EB-2742-A5AF-1935D9E54CE2}" destId="{876A7D64-C8CE-DE48-9DD0-E5DFFC5D163A}" srcOrd="2" destOrd="0" parTransId="{E247A181-3F3F-3A4A-A0F8-5D72859476A5}" sibTransId="{342355F6-4A90-D043-B02E-63E286D0471B}"/>
    <dgm:cxn modelId="{B0BA7696-3DA1-BF44-8C8E-482C00EC0892}" type="presOf" srcId="{FBD4A931-2836-D342-A063-1D8456601DE2}" destId="{F867C1C6-70A4-034E-A62C-8D9DED9CFF47}" srcOrd="0" destOrd="0" presId="urn:microsoft.com/office/officeart/2005/8/layout/hierarchy4"/>
    <dgm:cxn modelId="{C42D6C44-D50A-0B4F-8443-23457B13D589}" type="presOf" srcId="{F88F6DDC-40B2-CC41-9867-6E9BAD2B352C}" destId="{C711118F-065B-1F4C-955B-474369A96F8E}" srcOrd="0" destOrd="0" presId="urn:microsoft.com/office/officeart/2005/8/layout/hierarchy4"/>
    <dgm:cxn modelId="{E9F1D505-B0D2-0748-9451-527268EB797F}" srcId="{E655B4C1-AB11-FD4F-A8A5-200EDBDD214F}" destId="{3C3899FD-ACB7-9D43-9D1F-DAA3829031C8}" srcOrd="0" destOrd="0" parTransId="{E219FF19-04F4-224C-9492-1679CD50A168}" sibTransId="{42B130E3-E1A0-3D43-98BC-14CA95280B5F}"/>
    <dgm:cxn modelId="{4BE4B7E3-13C9-8849-ACE8-9CCB45129D40}" type="presOf" srcId="{E655B4C1-AB11-FD4F-A8A5-200EDBDD214F}" destId="{28D986B1-78A3-784D-9463-7FC6885F36D0}" srcOrd="0" destOrd="0" presId="urn:microsoft.com/office/officeart/2005/8/layout/hierarchy4"/>
    <dgm:cxn modelId="{6ADAC2D5-AE38-4649-89B5-A533E0391588}" srcId="{5F457D75-86EB-2742-A5AF-1935D9E54CE2}" destId="{E655B4C1-AB11-FD4F-A8A5-200EDBDD214F}" srcOrd="1" destOrd="0" parTransId="{9BB656EF-33DE-FA4B-8DBA-36C8C9FACF14}" sibTransId="{E2A9A3A2-632C-8C4C-9794-4AEC81B75F07}"/>
    <dgm:cxn modelId="{47663A11-6A8A-1F45-A530-310EE1620065}" type="presOf" srcId="{11AE8666-C321-9B4B-A679-8707F391DB83}" destId="{F0BA0968-B68C-8248-89CD-EE53EB1D4CE7}" srcOrd="0" destOrd="0" presId="urn:microsoft.com/office/officeart/2005/8/layout/hierarchy4"/>
    <dgm:cxn modelId="{3F711907-7269-CB4A-88DD-5F5699D86C28}" srcId="{876A7D64-C8CE-DE48-9DD0-E5DFFC5D163A}" destId="{D356E159-203F-6E48-92A7-B2D392F52AC8}" srcOrd="0" destOrd="0" parTransId="{72AFB19A-8AD1-7F49-A2BF-81DC62F41123}" sibTransId="{D6810421-DF38-8346-92C4-7EFB88396F1F}"/>
    <dgm:cxn modelId="{0FAEF9EF-0FEA-F04C-96A9-D94D31781232}" type="presOf" srcId="{D356E159-203F-6E48-92A7-B2D392F52AC8}" destId="{53F9DB69-E0AD-CD4A-89A2-C7A3F769EB0D}" srcOrd="0" destOrd="0" presId="urn:microsoft.com/office/officeart/2005/8/layout/hierarchy4"/>
    <dgm:cxn modelId="{F5C75DBC-74F6-3A49-A0CA-B86546523900}" type="presOf" srcId="{876A7D64-C8CE-DE48-9DD0-E5DFFC5D163A}" destId="{DF3F8093-13AC-C74A-AE7D-436EBECB7B68}" srcOrd="0" destOrd="0" presId="urn:microsoft.com/office/officeart/2005/8/layout/hierarchy4"/>
    <dgm:cxn modelId="{189C7151-363D-A948-AEF4-E816DDC71B30}" srcId="{37906172-6234-DB43-A4B2-42E6DA189B3E}" destId="{F88F6DDC-40B2-CC41-9867-6E9BAD2B352C}" srcOrd="0" destOrd="0" parTransId="{A6E02937-8BE9-F240-BDAB-F26BE813A839}" sibTransId="{424E5B53-3B52-BC46-9F6E-59949D5F5138}"/>
    <dgm:cxn modelId="{431DDED8-4F3A-7547-B54C-0A842FB6ADDE}" srcId="{02616226-685F-1B48-BE12-53B73D779B91}" destId="{D60E00E8-438C-EA4F-B607-AD5929C046BF}" srcOrd="0" destOrd="0" parTransId="{A8820284-936A-7F45-ADC5-8857427081EA}" sibTransId="{38977C3C-9C37-D342-AC61-3953BA61E8F8}"/>
    <dgm:cxn modelId="{4996D58F-2FA9-F847-8CC6-14A96AC7A3FF}" srcId="{5F457D75-86EB-2742-A5AF-1935D9E54CE2}" destId="{11AE8666-C321-9B4B-A679-8707F391DB83}" srcOrd="0" destOrd="0" parTransId="{FABC77D7-C9E3-014D-89D2-9782E3BADF11}" sibTransId="{649BCB43-365A-0A4C-800B-D7E69D4BA4F7}"/>
    <dgm:cxn modelId="{3D8B758E-E518-2E43-9C25-732444CDA5D4}" type="presOf" srcId="{8E9F27E1-5EAF-D440-91CB-B9FA54182AF3}" destId="{991CECAA-DB2A-1740-9CA5-30CB8601497D}" srcOrd="0" destOrd="0" presId="urn:microsoft.com/office/officeart/2005/8/layout/hierarchy4"/>
    <dgm:cxn modelId="{5CDAF5DA-A2BA-E940-8D20-B932488AEDB5}" srcId="{8E9F27E1-5EAF-D440-91CB-B9FA54182AF3}" destId="{5F457D75-86EB-2742-A5AF-1935D9E54CE2}" srcOrd="0" destOrd="0" parTransId="{8F1B789C-3C52-B542-B868-681C8EA2F955}" sibTransId="{8B5D88C0-639F-0344-B47C-22FD8E5BAD97}"/>
    <dgm:cxn modelId="{EC633D5F-D92D-4247-B2C2-ABCD35E99307}" type="presOf" srcId="{02616226-685F-1B48-BE12-53B73D779B91}" destId="{0B76B608-EE30-EE49-A828-352077291927}" srcOrd="0" destOrd="0" presId="urn:microsoft.com/office/officeart/2005/8/layout/hierarchy4"/>
    <dgm:cxn modelId="{E4A26693-7816-0941-8EFD-C0A66009CFE1}" type="presParOf" srcId="{991CECAA-DB2A-1740-9CA5-30CB8601497D}" destId="{2806FE4D-73DA-C64F-BC5C-BF9BCCF8783D}" srcOrd="0" destOrd="0" presId="urn:microsoft.com/office/officeart/2005/8/layout/hierarchy4"/>
    <dgm:cxn modelId="{A1218080-3F93-0B4F-9AB7-03B347528817}" type="presParOf" srcId="{2806FE4D-73DA-C64F-BC5C-BF9BCCF8783D}" destId="{8E43604D-05A8-9543-87FC-37EC28D07504}" srcOrd="0" destOrd="0" presId="urn:microsoft.com/office/officeart/2005/8/layout/hierarchy4"/>
    <dgm:cxn modelId="{4AD86D8C-FAF9-944F-8874-BE5832CA1271}" type="presParOf" srcId="{2806FE4D-73DA-C64F-BC5C-BF9BCCF8783D}" destId="{E8E38B99-1AF0-1B44-84E6-851369BE26FC}" srcOrd="1" destOrd="0" presId="urn:microsoft.com/office/officeart/2005/8/layout/hierarchy4"/>
    <dgm:cxn modelId="{ECBC5A3B-D34A-D14D-8249-63E72EA11109}" type="presParOf" srcId="{2806FE4D-73DA-C64F-BC5C-BF9BCCF8783D}" destId="{4ABA02DE-D423-D544-A689-ED26FEB98554}" srcOrd="2" destOrd="0" presId="urn:microsoft.com/office/officeart/2005/8/layout/hierarchy4"/>
    <dgm:cxn modelId="{7773EDA6-6A1A-8745-8DAE-434E7589EAE7}" type="presParOf" srcId="{4ABA02DE-D423-D544-A689-ED26FEB98554}" destId="{34E49948-A7F9-7B4D-9AB3-B16A1D2BC6F3}" srcOrd="0" destOrd="0" presId="urn:microsoft.com/office/officeart/2005/8/layout/hierarchy4"/>
    <dgm:cxn modelId="{25BBC6E1-42DD-4044-813B-DD49E9D99CC0}" type="presParOf" srcId="{34E49948-A7F9-7B4D-9AB3-B16A1D2BC6F3}" destId="{F0BA0968-B68C-8248-89CD-EE53EB1D4CE7}" srcOrd="0" destOrd="0" presId="urn:microsoft.com/office/officeart/2005/8/layout/hierarchy4"/>
    <dgm:cxn modelId="{D08229DA-6FD8-7B48-8641-F6811918B046}" type="presParOf" srcId="{34E49948-A7F9-7B4D-9AB3-B16A1D2BC6F3}" destId="{84AA9DD3-583E-884B-815A-41E82BD35C28}" srcOrd="1" destOrd="0" presId="urn:microsoft.com/office/officeart/2005/8/layout/hierarchy4"/>
    <dgm:cxn modelId="{06BD0829-E036-E14E-A3B8-67C0620B2C28}" type="presParOf" srcId="{34E49948-A7F9-7B4D-9AB3-B16A1D2BC6F3}" destId="{4C598187-CCFC-BA4C-9322-540C22CF88C4}" srcOrd="2" destOrd="0" presId="urn:microsoft.com/office/officeart/2005/8/layout/hierarchy4"/>
    <dgm:cxn modelId="{0132234C-5055-E445-8425-0216A8F66D35}" type="presParOf" srcId="{4C598187-CCFC-BA4C-9322-540C22CF88C4}" destId="{3DED66E0-7BDB-C549-87BA-A65C5EBDF72C}" srcOrd="0" destOrd="0" presId="urn:microsoft.com/office/officeart/2005/8/layout/hierarchy4"/>
    <dgm:cxn modelId="{E0805CB3-643F-2249-9C0F-8E2D4AC51007}" type="presParOf" srcId="{3DED66E0-7BDB-C549-87BA-A65C5EBDF72C}" destId="{F867C1C6-70A4-034E-A62C-8D9DED9CFF47}" srcOrd="0" destOrd="0" presId="urn:microsoft.com/office/officeart/2005/8/layout/hierarchy4"/>
    <dgm:cxn modelId="{ED118F88-A391-3A4D-B18F-0F95168DED2A}" type="presParOf" srcId="{3DED66E0-7BDB-C549-87BA-A65C5EBDF72C}" destId="{2C9A78F5-56D4-424F-AECA-2F5B216C5D39}" srcOrd="1" destOrd="0" presId="urn:microsoft.com/office/officeart/2005/8/layout/hierarchy4"/>
    <dgm:cxn modelId="{08F6A3C3-7B7F-5944-A46F-5CA1E809090B}" type="presParOf" srcId="{4ABA02DE-D423-D544-A689-ED26FEB98554}" destId="{83F46DF0-34F9-C341-B020-012E970F229C}" srcOrd="1" destOrd="0" presId="urn:microsoft.com/office/officeart/2005/8/layout/hierarchy4"/>
    <dgm:cxn modelId="{208BB077-CE32-7545-9DBB-EF1169491F95}" type="presParOf" srcId="{4ABA02DE-D423-D544-A689-ED26FEB98554}" destId="{18FCFEF9-C06D-304A-87DE-30120D8F9615}" srcOrd="2" destOrd="0" presId="urn:microsoft.com/office/officeart/2005/8/layout/hierarchy4"/>
    <dgm:cxn modelId="{AD34399A-71C3-9246-A2C8-3D38BA308A9A}" type="presParOf" srcId="{18FCFEF9-C06D-304A-87DE-30120D8F9615}" destId="{28D986B1-78A3-784D-9463-7FC6885F36D0}" srcOrd="0" destOrd="0" presId="urn:microsoft.com/office/officeart/2005/8/layout/hierarchy4"/>
    <dgm:cxn modelId="{B9EFDD8B-638B-C041-BF21-07A6DD64B703}" type="presParOf" srcId="{18FCFEF9-C06D-304A-87DE-30120D8F9615}" destId="{49381FE3-8A2B-A04E-87D2-C4EA28047626}" srcOrd="1" destOrd="0" presId="urn:microsoft.com/office/officeart/2005/8/layout/hierarchy4"/>
    <dgm:cxn modelId="{BE07886C-1759-A745-AAB2-E7E3B8F4C84F}" type="presParOf" srcId="{18FCFEF9-C06D-304A-87DE-30120D8F9615}" destId="{07B6C8AB-6F4C-AB4B-BE60-B9DBBCB630BF}" srcOrd="2" destOrd="0" presId="urn:microsoft.com/office/officeart/2005/8/layout/hierarchy4"/>
    <dgm:cxn modelId="{DD5C1F20-EE95-4643-8484-FA8D52B4EE42}" type="presParOf" srcId="{07B6C8AB-6F4C-AB4B-BE60-B9DBBCB630BF}" destId="{23996463-629B-0C49-B0DB-EA9E23E3CEE3}" srcOrd="0" destOrd="0" presId="urn:microsoft.com/office/officeart/2005/8/layout/hierarchy4"/>
    <dgm:cxn modelId="{1915150A-6607-0647-9382-ACD3267747BB}" type="presParOf" srcId="{23996463-629B-0C49-B0DB-EA9E23E3CEE3}" destId="{40F9AE64-D0E8-904B-A42E-0CED887CB697}" srcOrd="0" destOrd="0" presId="urn:microsoft.com/office/officeart/2005/8/layout/hierarchy4"/>
    <dgm:cxn modelId="{956E6ED3-E6EB-9743-AA7C-DFF61DB0C843}" type="presParOf" srcId="{23996463-629B-0C49-B0DB-EA9E23E3CEE3}" destId="{A0C1CC47-BC32-E641-993A-1D1801DB7EB8}" srcOrd="1" destOrd="0" presId="urn:microsoft.com/office/officeart/2005/8/layout/hierarchy4"/>
    <dgm:cxn modelId="{AED87F3F-505E-6547-902B-0C692F7123B6}" type="presParOf" srcId="{4ABA02DE-D423-D544-A689-ED26FEB98554}" destId="{F0EE48E1-BA7D-6549-B48D-73072A3BA786}" srcOrd="3" destOrd="0" presId="urn:microsoft.com/office/officeart/2005/8/layout/hierarchy4"/>
    <dgm:cxn modelId="{CA3321DB-A88D-364A-9E41-CF5AEDE2D902}" type="presParOf" srcId="{4ABA02DE-D423-D544-A689-ED26FEB98554}" destId="{F8CEA435-84DD-9F46-8443-4281EBB4A7A8}" srcOrd="4" destOrd="0" presId="urn:microsoft.com/office/officeart/2005/8/layout/hierarchy4"/>
    <dgm:cxn modelId="{05D03BB6-3534-0144-9A7F-98E390967C10}" type="presParOf" srcId="{F8CEA435-84DD-9F46-8443-4281EBB4A7A8}" destId="{DF3F8093-13AC-C74A-AE7D-436EBECB7B68}" srcOrd="0" destOrd="0" presId="urn:microsoft.com/office/officeart/2005/8/layout/hierarchy4"/>
    <dgm:cxn modelId="{CF63AB37-8FE5-6C42-BE41-1423BB082AB9}" type="presParOf" srcId="{F8CEA435-84DD-9F46-8443-4281EBB4A7A8}" destId="{5D09022A-8BEF-A443-AC7E-9C1FE4CC8888}" srcOrd="1" destOrd="0" presId="urn:microsoft.com/office/officeart/2005/8/layout/hierarchy4"/>
    <dgm:cxn modelId="{5DD9FA3C-E050-994B-9D81-082D26D00A0C}" type="presParOf" srcId="{F8CEA435-84DD-9F46-8443-4281EBB4A7A8}" destId="{9BED142C-29E8-EA45-B78C-E21D13B1FA9D}" srcOrd="2" destOrd="0" presId="urn:microsoft.com/office/officeart/2005/8/layout/hierarchy4"/>
    <dgm:cxn modelId="{734BF6B2-B11B-2943-89ED-77E62E9C665C}" type="presParOf" srcId="{9BED142C-29E8-EA45-B78C-E21D13B1FA9D}" destId="{D28F3710-421B-EA49-99AD-5553E9FEC868}" srcOrd="0" destOrd="0" presId="urn:microsoft.com/office/officeart/2005/8/layout/hierarchy4"/>
    <dgm:cxn modelId="{9E135F22-D47E-8741-9B42-B343C8FD84B5}" type="presParOf" srcId="{D28F3710-421B-EA49-99AD-5553E9FEC868}" destId="{53F9DB69-E0AD-CD4A-89A2-C7A3F769EB0D}" srcOrd="0" destOrd="0" presId="urn:microsoft.com/office/officeart/2005/8/layout/hierarchy4"/>
    <dgm:cxn modelId="{89FF384A-1EAD-4843-A21F-3063BE12143C}" type="presParOf" srcId="{D28F3710-421B-EA49-99AD-5553E9FEC868}" destId="{5A5A8DBD-0B89-0047-9078-7F0A69ECF071}" srcOrd="1" destOrd="0" presId="urn:microsoft.com/office/officeart/2005/8/layout/hierarchy4"/>
    <dgm:cxn modelId="{99E5C131-9D80-8A4A-8C2E-0A1A8AC4CC43}" type="presParOf" srcId="{4ABA02DE-D423-D544-A689-ED26FEB98554}" destId="{F8C41415-E2E0-2F4E-A659-F76880706E45}" srcOrd="5" destOrd="0" presId="urn:microsoft.com/office/officeart/2005/8/layout/hierarchy4"/>
    <dgm:cxn modelId="{3CCE8506-8F76-4A4F-91DA-B901EFFD7CD1}" type="presParOf" srcId="{4ABA02DE-D423-D544-A689-ED26FEB98554}" destId="{F23075D0-4CE3-344F-AA00-E3A898BDF9D7}" srcOrd="6" destOrd="0" presId="urn:microsoft.com/office/officeart/2005/8/layout/hierarchy4"/>
    <dgm:cxn modelId="{475B2EFA-F582-634C-8CB8-416F5E253387}" type="presParOf" srcId="{F23075D0-4CE3-344F-AA00-E3A898BDF9D7}" destId="{0B76B608-EE30-EE49-A828-352077291927}" srcOrd="0" destOrd="0" presId="urn:microsoft.com/office/officeart/2005/8/layout/hierarchy4"/>
    <dgm:cxn modelId="{72332025-2481-B244-9F80-2E882645CE87}" type="presParOf" srcId="{F23075D0-4CE3-344F-AA00-E3A898BDF9D7}" destId="{F07CC436-440B-9F47-B85D-77DF07D310DC}" srcOrd="1" destOrd="0" presId="urn:microsoft.com/office/officeart/2005/8/layout/hierarchy4"/>
    <dgm:cxn modelId="{8AB7B376-F6DF-2C4F-8D7F-C81BA22A8FFF}" type="presParOf" srcId="{F23075D0-4CE3-344F-AA00-E3A898BDF9D7}" destId="{3BA0A146-F294-E743-B4AC-47AEF06631D2}" srcOrd="2" destOrd="0" presId="urn:microsoft.com/office/officeart/2005/8/layout/hierarchy4"/>
    <dgm:cxn modelId="{0D60558E-69DD-2D4C-80D9-C7E613B4C4C7}" type="presParOf" srcId="{3BA0A146-F294-E743-B4AC-47AEF06631D2}" destId="{3733BB0E-96E7-0843-9430-B8AB38DD3426}" srcOrd="0" destOrd="0" presId="urn:microsoft.com/office/officeart/2005/8/layout/hierarchy4"/>
    <dgm:cxn modelId="{A23E5E28-5B31-C940-A266-877C21E1740C}" type="presParOf" srcId="{3733BB0E-96E7-0843-9430-B8AB38DD3426}" destId="{BF504822-788F-A249-A432-A51F825288DF}" srcOrd="0" destOrd="0" presId="urn:microsoft.com/office/officeart/2005/8/layout/hierarchy4"/>
    <dgm:cxn modelId="{AF86D3B4-9A8D-C247-A298-F090C12668E0}" type="presParOf" srcId="{3733BB0E-96E7-0843-9430-B8AB38DD3426}" destId="{8873A68A-0CA4-DF4C-9122-EBE052A767C0}" srcOrd="1" destOrd="0" presId="urn:microsoft.com/office/officeart/2005/8/layout/hierarchy4"/>
    <dgm:cxn modelId="{065DDDC2-EE4B-AA4B-9090-DFED42979045}" type="presParOf" srcId="{4ABA02DE-D423-D544-A689-ED26FEB98554}" destId="{F6D44BE3-FA34-B744-838D-72DE4C321AAF}" srcOrd="7" destOrd="0" presId="urn:microsoft.com/office/officeart/2005/8/layout/hierarchy4"/>
    <dgm:cxn modelId="{0418B545-B646-5245-A595-2565316AD5B2}" type="presParOf" srcId="{4ABA02DE-D423-D544-A689-ED26FEB98554}" destId="{C45814DD-69AF-9849-8F68-E1689C75012A}" srcOrd="8" destOrd="0" presId="urn:microsoft.com/office/officeart/2005/8/layout/hierarchy4"/>
    <dgm:cxn modelId="{552E0101-7C32-9E41-8CAE-93002FF00120}" type="presParOf" srcId="{C45814DD-69AF-9849-8F68-E1689C75012A}" destId="{A32CF283-F9E0-FB41-A3B9-D65A5CC1286D}" srcOrd="0" destOrd="0" presId="urn:microsoft.com/office/officeart/2005/8/layout/hierarchy4"/>
    <dgm:cxn modelId="{19D5AD5C-7827-1F46-A1AC-ADABC426E2E5}" type="presParOf" srcId="{C45814DD-69AF-9849-8F68-E1689C75012A}" destId="{AA475D0C-4B67-AA40-9245-F543092F314D}" srcOrd="1" destOrd="0" presId="urn:microsoft.com/office/officeart/2005/8/layout/hierarchy4"/>
    <dgm:cxn modelId="{3E8865A2-E346-5041-BFAB-203D45EB9549}" type="presParOf" srcId="{C45814DD-69AF-9849-8F68-E1689C75012A}" destId="{44587CE6-DD59-7249-9EC8-A03A5C2119CA}" srcOrd="2" destOrd="0" presId="urn:microsoft.com/office/officeart/2005/8/layout/hierarchy4"/>
    <dgm:cxn modelId="{CDE5C76B-B57E-DA46-AC1C-E984A04C4BDF}" type="presParOf" srcId="{44587CE6-DD59-7249-9EC8-A03A5C2119CA}" destId="{10F59412-F785-6744-B568-7A5351751A2F}" srcOrd="0" destOrd="0" presId="urn:microsoft.com/office/officeart/2005/8/layout/hierarchy4"/>
    <dgm:cxn modelId="{4334D4ED-4A30-E74D-951C-94AE2E359D02}" type="presParOf" srcId="{10F59412-F785-6744-B568-7A5351751A2F}" destId="{C711118F-065B-1F4C-955B-474369A96F8E}" srcOrd="0" destOrd="0" presId="urn:microsoft.com/office/officeart/2005/8/layout/hierarchy4"/>
    <dgm:cxn modelId="{673E4659-6864-2640-A18B-E06585AEBF6D}" type="presParOf" srcId="{10F59412-F785-6744-B568-7A5351751A2F}" destId="{035570A8-38B5-C940-A3DD-23D4A0ED824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D702A8-65A5-E04A-B4F0-8C56F850229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090843E3-3B7C-8E49-A48A-AD61DF1D20A6}">
      <dgm:prSet phldrT="[Text]" custT="1"/>
      <dgm:spPr/>
      <dgm:t>
        <a:bodyPr/>
        <a:lstStyle/>
        <a:p>
          <a:r>
            <a:rPr lang="en-US" sz="1400" b="1" smtClean="0">
              <a:solidFill>
                <a:schemeClr val="bg1"/>
              </a:solidFill>
            </a:rPr>
            <a:t>Nanoscale </a:t>
          </a:r>
          <a:r>
            <a:rPr lang="en-US" sz="1400" b="1" dirty="0" smtClean="0">
              <a:solidFill>
                <a:schemeClr val="bg1"/>
              </a:solidFill>
            </a:rPr>
            <a:t>performance benefits</a:t>
          </a:r>
          <a:endParaRPr lang="en-US" sz="1400" b="1" dirty="0">
            <a:solidFill>
              <a:schemeClr val="bg1"/>
            </a:solidFill>
          </a:endParaRPr>
        </a:p>
      </dgm:t>
    </dgm:pt>
    <dgm:pt modelId="{4D00D5A2-6C84-3743-B95D-33AF785547B4}" type="parTrans" cxnId="{F971EEEA-BFA0-9F42-9419-C4184AF4B529}">
      <dgm:prSet/>
      <dgm:spPr/>
      <dgm:t>
        <a:bodyPr/>
        <a:lstStyle/>
        <a:p>
          <a:endParaRPr lang="en-US"/>
        </a:p>
      </dgm:t>
    </dgm:pt>
    <dgm:pt modelId="{B7F7F15F-313D-1F41-AE5F-50B0F82EB8FA}" type="sibTrans" cxnId="{F971EEEA-BFA0-9F42-9419-C4184AF4B529}">
      <dgm:prSet/>
      <dgm:spPr/>
      <dgm:t>
        <a:bodyPr/>
        <a:lstStyle/>
        <a:p>
          <a:endParaRPr lang="en-US"/>
        </a:p>
      </dgm:t>
    </dgm:pt>
    <dgm:pt modelId="{23DF6531-1069-D44B-8E83-89FBB3A1777B}">
      <dgm:prSet phldrT="[Text]" custT="1"/>
      <dgm:spPr/>
      <dgm:t>
        <a:bodyPr/>
        <a:lstStyle/>
        <a:p>
          <a:r>
            <a:rPr lang="en-US" sz="1800" dirty="0" smtClean="0">
              <a:solidFill>
                <a:schemeClr val="bg1"/>
              </a:solidFill>
            </a:rPr>
            <a:t>More reactive</a:t>
          </a:r>
          <a:endParaRPr lang="en-US" sz="1800" dirty="0">
            <a:solidFill>
              <a:schemeClr val="bg1"/>
            </a:solidFill>
          </a:endParaRPr>
        </a:p>
      </dgm:t>
    </dgm:pt>
    <dgm:pt modelId="{C5BA4EDE-6875-324B-8D99-5E7BFD5D955A}" type="parTrans" cxnId="{DD4CDD84-CC77-1F47-9026-D6B12D2BF8E0}">
      <dgm:prSet/>
      <dgm:spPr/>
      <dgm:t>
        <a:bodyPr/>
        <a:lstStyle/>
        <a:p>
          <a:endParaRPr lang="en-US"/>
        </a:p>
      </dgm:t>
    </dgm:pt>
    <dgm:pt modelId="{22F994AA-838C-4F42-861C-DA0DEA8D3DB1}" type="sibTrans" cxnId="{DD4CDD84-CC77-1F47-9026-D6B12D2BF8E0}">
      <dgm:prSet/>
      <dgm:spPr/>
      <dgm:t>
        <a:bodyPr/>
        <a:lstStyle/>
        <a:p>
          <a:endParaRPr lang="en-US"/>
        </a:p>
      </dgm:t>
    </dgm:pt>
    <dgm:pt modelId="{AEAF4C02-91BA-BB44-AE08-E0AE2E62A0DE}">
      <dgm:prSet phldrT="[Text]" custT="1"/>
      <dgm:spPr/>
      <dgm:t>
        <a:bodyPr/>
        <a:lstStyle/>
        <a:p>
          <a:r>
            <a:rPr lang="en-US" sz="1800" dirty="0" smtClean="0">
              <a:solidFill>
                <a:schemeClr val="bg1"/>
              </a:solidFill>
            </a:rPr>
            <a:t>Stronger</a:t>
          </a:r>
          <a:endParaRPr lang="en-US" sz="1800" dirty="0">
            <a:solidFill>
              <a:schemeClr val="bg1"/>
            </a:solidFill>
          </a:endParaRPr>
        </a:p>
      </dgm:t>
    </dgm:pt>
    <dgm:pt modelId="{0048142C-F7AE-6C4E-A0B5-DC88936594D4}" type="parTrans" cxnId="{39BCD6B4-FBA0-0342-B1CB-3A0EE5E10402}">
      <dgm:prSet/>
      <dgm:spPr/>
      <dgm:t>
        <a:bodyPr/>
        <a:lstStyle/>
        <a:p>
          <a:endParaRPr lang="en-US"/>
        </a:p>
      </dgm:t>
    </dgm:pt>
    <dgm:pt modelId="{E997773B-DA27-0E4E-A90E-949EA722FBFB}" type="sibTrans" cxnId="{39BCD6B4-FBA0-0342-B1CB-3A0EE5E10402}">
      <dgm:prSet/>
      <dgm:spPr/>
      <dgm:t>
        <a:bodyPr/>
        <a:lstStyle/>
        <a:p>
          <a:endParaRPr lang="en-US"/>
        </a:p>
      </dgm:t>
    </dgm:pt>
    <dgm:pt modelId="{664279D6-37DE-A642-9FA3-96723C631B13}">
      <dgm:prSet phldrT="[Text]" custT="1"/>
      <dgm:spPr/>
      <dgm:t>
        <a:bodyPr/>
        <a:lstStyle/>
        <a:p>
          <a:r>
            <a:rPr lang="en-US" sz="1800" dirty="0" smtClean="0">
              <a:solidFill>
                <a:schemeClr val="bg1"/>
              </a:solidFill>
            </a:rPr>
            <a:t>Lighter</a:t>
          </a:r>
          <a:endParaRPr lang="en-US" sz="1800" dirty="0">
            <a:solidFill>
              <a:schemeClr val="bg1"/>
            </a:solidFill>
          </a:endParaRPr>
        </a:p>
      </dgm:t>
    </dgm:pt>
    <dgm:pt modelId="{72C31EBA-54FC-FA4D-B796-C4BB225170D4}" type="parTrans" cxnId="{B45A9A33-17D7-4B44-A90E-A15A42D5F857}">
      <dgm:prSet/>
      <dgm:spPr/>
      <dgm:t>
        <a:bodyPr/>
        <a:lstStyle/>
        <a:p>
          <a:endParaRPr lang="en-US"/>
        </a:p>
      </dgm:t>
    </dgm:pt>
    <dgm:pt modelId="{9CC29E63-0761-A04E-A9D3-727A73DBABEA}" type="sibTrans" cxnId="{B45A9A33-17D7-4B44-A90E-A15A42D5F857}">
      <dgm:prSet/>
      <dgm:spPr/>
      <dgm:t>
        <a:bodyPr/>
        <a:lstStyle/>
        <a:p>
          <a:endParaRPr lang="en-US"/>
        </a:p>
      </dgm:t>
    </dgm:pt>
    <dgm:pt modelId="{A071D192-A65D-4E45-846A-1CDB77CDFCE6}">
      <dgm:prSet phldrT="[Text]" custT="1"/>
      <dgm:spPr/>
      <dgm:t>
        <a:bodyPr/>
        <a:lstStyle/>
        <a:p>
          <a:r>
            <a:rPr lang="en-US" sz="1600" dirty="0" smtClean="0">
              <a:solidFill>
                <a:srgbClr val="FFFFFF"/>
              </a:solidFill>
            </a:rPr>
            <a:t>Better </a:t>
          </a:r>
          <a:r>
            <a:rPr lang="en-US" sz="1600" u="none" dirty="0" smtClean="0">
              <a:solidFill>
                <a:srgbClr val="FFFFFF"/>
              </a:solidFill>
            </a:rPr>
            <a:t>electrical</a:t>
          </a:r>
          <a:r>
            <a:rPr lang="en-US" sz="1600" dirty="0" smtClean="0">
              <a:solidFill>
                <a:srgbClr val="FFFFFF"/>
              </a:solidFill>
            </a:rPr>
            <a:t> conductivity</a:t>
          </a:r>
          <a:endParaRPr lang="en-US" sz="1600" dirty="0">
            <a:solidFill>
              <a:srgbClr val="FFFFFF"/>
            </a:solidFill>
          </a:endParaRPr>
        </a:p>
      </dgm:t>
    </dgm:pt>
    <dgm:pt modelId="{F0C18F0B-4227-8444-9269-FF1964273167}" type="parTrans" cxnId="{5515C12F-E048-914A-8575-CCAF1721399C}">
      <dgm:prSet/>
      <dgm:spPr/>
      <dgm:t>
        <a:bodyPr/>
        <a:lstStyle/>
        <a:p>
          <a:endParaRPr lang="en-US"/>
        </a:p>
      </dgm:t>
    </dgm:pt>
    <dgm:pt modelId="{96D68629-431D-6F40-BC19-B2EF060C4B0F}" type="sibTrans" cxnId="{5515C12F-E048-914A-8575-CCAF1721399C}">
      <dgm:prSet/>
      <dgm:spPr/>
      <dgm:t>
        <a:bodyPr/>
        <a:lstStyle/>
        <a:p>
          <a:endParaRPr lang="en-US"/>
        </a:p>
      </dgm:t>
    </dgm:pt>
    <dgm:pt modelId="{BA6A7F6B-7E87-1840-87F2-C5DBE692583A}">
      <dgm:prSet phldrT="[Text]" custT="1"/>
      <dgm:spPr/>
      <dgm:t>
        <a:bodyPr/>
        <a:lstStyle/>
        <a:p>
          <a:r>
            <a:rPr lang="en-US" sz="1800" dirty="0" smtClean="0">
              <a:solidFill>
                <a:srgbClr val="FFFFFF"/>
              </a:solidFill>
            </a:rPr>
            <a:t>More durable</a:t>
          </a:r>
          <a:endParaRPr lang="en-US" sz="1800" dirty="0">
            <a:solidFill>
              <a:srgbClr val="FFFFFF"/>
            </a:solidFill>
          </a:endParaRPr>
        </a:p>
      </dgm:t>
    </dgm:pt>
    <dgm:pt modelId="{27ED788D-5103-5747-BC8A-56A3F097846B}" type="sibTrans" cxnId="{B628FCC2-EFD0-9F45-BAA0-E84580FB96F6}">
      <dgm:prSet/>
      <dgm:spPr/>
      <dgm:t>
        <a:bodyPr/>
        <a:lstStyle/>
        <a:p>
          <a:endParaRPr lang="en-US"/>
        </a:p>
      </dgm:t>
    </dgm:pt>
    <dgm:pt modelId="{D341FBEA-2D77-9049-B60C-2C42A087ABBA}" type="parTrans" cxnId="{B628FCC2-EFD0-9F45-BAA0-E84580FB96F6}">
      <dgm:prSet/>
      <dgm:spPr/>
      <dgm:t>
        <a:bodyPr/>
        <a:lstStyle/>
        <a:p>
          <a:endParaRPr lang="en-US"/>
        </a:p>
      </dgm:t>
    </dgm:pt>
    <dgm:pt modelId="{DBFB4E23-0D74-A24C-9729-64F7765D758F}" type="pres">
      <dgm:prSet presAssocID="{89D702A8-65A5-E04A-B4F0-8C56F8502298}" presName="cycle" presStyleCnt="0">
        <dgm:presLayoutVars>
          <dgm:chMax val="1"/>
          <dgm:dir/>
          <dgm:animLvl val="ctr"/>
          <dgm:resizeHandles val="exact"/>
        </dgm:presLayoutVars>
      </dgm:prSet>
      <dgm:spPr/>
      <dgm:t>
        <a:bodyPr/>
        <a:lstStyle/>
        <a:p>
          <a:endParaRPr lang="en-US"/>
        </a:p>
      </dgm:t>
    </dgm:pt>
    <dgm:pt modelId="{4369CCB7-E374-1E46-8D3F-2AB0E5F668E6}" type="pres">
      <dgm:prSet presAssocID="{090843E3-3B7C-8E49-A48A-AD61DF1D20A6}" presName="centerShape" presStyleLbl="node0" presStyleIdx="0" presStyleCnt="1" custScaleX="138683" custScaleY="120206"/>
      <dgm:spPr/>
      <dgm:t>
        <a:bodyPr/>
        <a:lstStyle/>
        <a:p>
          <a:endParaRPr lang="en-US"/>
        </a:p>
      </dgm:t>
    </dgm:pt>
    <dgm:pt modelId="{978AF0BF-E53F-1F43-A1E4-8EEA4E9E6E1B}" type="pres">
      <dgm:prSet presAssocID="{D341FBEA-2D77-9049-B60C-2C42A087ABBA}" presName="parTrans" presStyleLbl="bgSibTrans2D1" presStyleIdx="0" presStyleCnt="5"/>
      <dgm:spPr/>
      <dgm:t>
        <a:bodyPr/>
        <a:lstStyle/>
        <a:p>
          <a:endParaRPr lang="en-US"/>
        </a:p>
      </dgm:t>
    </dgm:pt>
    <dgm:pt modelId="{310A13C5-2FF9-1F4E-906A-01CB127422DC}" type="pres">
      <dgm:prSet presAssocID="{BA6A7F6B-7E87-1840-87F2-C5DBE692583A}" presName="node" presStyleLbl="node1" presStyleIdx="0" presStyleCnt="5">
        <dgm:presLayoutVars>
          <dgm:bulletEnabled val="1"/>
        </dgm:presLayoutVars>
      </dgm:prSet>
      <dgm:spPr/>
      <dgm:t>
        <a:bodyPr/>
        <a:lstStyle/>
        <a:p>
          <a:endParaRPr lang="en-US"/>
        </a:p>
      </dgm:t>
    </dgm:pt>
    <dgm:pt modelId="{F2AAD464-FA38-5743-83DD-D44491E0F4A5}" type="pres">
      <dgm:prSet presAssocID="{C5BA4EDE-6875-324B-8D99-5E7BFD5D955A}" presName="parTrans" presStyleLbl="bgSibTrans2D1" presStyleIdx="1" presStyleCnt="5"/>
      <dgm:spPr/>
      <dgm:t>
        <a:bodyPr/>
        <a:lstStyle/>
        <a:p>
          <a:endParaRPr lang="en-US"/>
        </a:p>
      </dgm:t>
    </dgm:pt>
    <dgm:pt modelId="{8E0CFE10-B334-A64D-AD8A-009F001D7045}" type="pres">
      <dgm:prSet presAssocID="{23DF6531-1069-D44B-8E83-89FBB3A1777B}" presName="node" presStyleLbl="node1" presStyleIdx="1" presStyleCnt="5">
        <dgm:presLayoutVars>
          <dgm:bulletEnabled val="1"/>
        </dgm:presLayoutVars>
      </dgm:prSet>
      <dgm:spPr/>
      <dgm:t>
        <a:bodyPr/>
        <a:lstStyle/>
        <a:p>
          <a:endParaRPr lang="en-US"/>
        </a:p>
      </dgm:t>
    </dgm:pt>
    <dgm:pt modelId="{5CF636C0-BA0C-934D-BB3B-9ED75A0E0C97}" type="pres">
      <dgm:prSet presAssocID="{0048142C-F7AE-6C4E-A0B5-DC88936594D4}" presName="parTrans" presStyleLbl="bgSibTrans2D1" presStyleIdx="2" presStyleCnt="5"/>
      <dgm:spPr/>
      <dgm:t>
        <a:bodyPr/>
        <a:lstStyle/>
        <a:p>
          <a:endParaRPr lang="en-US"/>
        </a:p>
      </dgm:t>
    </dgm:pt>
    <dgm:pt modelId="{9123497A-B0A2-A34C-8499-8C262576182E}" type="pres">
      <dgm:prSet presAssocID="{AEAF4C02-91BA-BB44-AE08-E0AE2E62A0DE}" presName="node" presStyleLbl="node1" presStyleIdx="2" presStyleCnt="5">
        <dgm:presLayoutVars>
          <dgm:bulletEnabled val="1"/>
        </dgm:presLayoutVars>
      </dgm:prSet>
      <dgm:spPr/>
      <dgm:t>
        <a:bodyPr/>
        <a:lstStyle/>
        <a:p>
          <a:endParaRPr lang="en-US"/>
        </a:p>
      </dgm:t>
    </dgm:pt>
    <dgm:pt modelId="{F541B9B2-E41D-C648-AC56-DC18FBDA302B}" type="pres">
      <dgm:prSet presAssocID="{72C31EBA-54FC-FA4D-B796-C4BB225170D4}" presName="parTrans" presStyleLbl="bgSibTrans2D1" presStyleIdx="3" presStyleCnt="5"/>
      <dgm:spPr/>
      <dgm:t>
        <a:bodyPr/>
        <a:lstStyle/>
        <a:p>
          <a:endParaRPr lang="en-US"/>
        </a:p>
      </dgm:t>
    </dgm:pt>
    <dgm:pt modelId="{7C86B7C8-6955-7841-BCEF-520DDAA3D7B6}" type="pres">
      <dgm:prSet presAssocID="{664279D6-37DE-A642-9FA3-96723C631B13}" presName="node" presStyleLbl="node1" presStyleIdx="3" presStyleCnt="5">
        <dgm:presLayoutVars>
          <dgm:bulletEnabled val="1"/>
        </dgm:presLayoutVars>
      </dgm:prSet>
      <dgm:spPr/>
      <dgm:t>
        <a:bodyPr/>
        <a:lstStyle/>
        <a:p>
          <a:endParaRPr lang="en-US"/>
        </a:p>
      </dgm:t>
    </dgm:pt>
    <dgm:pt modelId="{B218D652-8419-A94A-B81F-AA0E461B7D00}" type="pres">
      <dgm:prSet presAssocID="{F0C18F0B-4227-8444-9269-FF1964273167}" presName="parTrans" presStyleLbl="bgSibTrans2D1" presStyleIdx="4" presStyleCnt="5"/>
      <dgm:spPr/>
      <dgm:t>
        <a:bodyPr/>
        <a:lstStyle/>
        <a:p>
          <a:endParaRPr lang="en-US"/>
        </a:p>
      </dgm:t>
    </dgm:pt>
    <dgm:pt modelId="{702F6180-0892-E347-ABC8-FD6ED2F6768F}" type="pres">
      <dgm:prSet presAssocID="{A071D192-A65D-4E45-846A-1CDB77CDFCE6}" presName="node" presStyleLbl="node1" presStyleIdx="4" presStyleCnt="5" custScaleX="124996">
        <dgm:presLayoutVars>
          <dgm:bulletEnabled val="1"/>
        </dgm:presLayoutVars>
      </dgm:prSet>
      <dgm:spPr/>
      <dgm:t>
        <a:bodyPr/>
        <a:lstStyle/>
        <a:p>
          <a:endParaRPr lang="en-US"/>
        </a:p>
      </dgm:t>
    </dgm:pt>
  </dgm:ptLst>
  <dgm:cxnLst>
    <dgm:cxn modelId="{E6B21BC1-DB13-A940-927C-A584183B41F8}" type="presOf" srcId="{A071D192-A65D-4E45-846A-1CDB77CDFCE6}" destId="{702F6180-0892-E347-ABC8-FD6ED2F6768F}" srcOrd="0" destOrd="0" presId="urn:microsoft.com/office/officeart/2005/8/layout/radial4"/>
    <dgm:cxn modelId="{967D2605-549F-E54C-A3B2-8EB4B86FFBD3}" type="presOf" srcId="{C5BA4EDE-6875-324B-8D99-5E7BFD5D955A}" destId="{F2AAD464-FA38-5743-83DD-D44491E0F4A5}" srcOrd="0" destOrd="0" presId="urn:microsoft.com/office/officeart/2005/8/layout/radial4"/>
    <dgm:cxn modelId="{3627D7C3-2620-654D-B291-4A024756845C}" type="presOf" srcId="{664279D6-37DE-A642-9FA3-96723C631B13}" destId="{7C86B7C8-6955-7841-BCEF-520DDAA3D7B6}" srcOrd="0" destOrd="0" presId="urn:microsoft.com/office/officeart/2005/8/layout/radial4"/>
    <dgm:cxn modelId="{39BCD6B4-FBA0-0342-B1CB-3A0EE5E10402}" srcId="{090843E3-3B7C-8E49-A48A-AD61DF1D20A6}" destId="{AEAF4C02-91BA-BB44-AE08-E0AE2E62A0DE}" srcOrd="2" destOrd="0" parTransId="{0048142C-F7AE-6C4E-A0B5-DC88936594D4}" sibTransId="{E997773B-DA27-0E4E-A90E-949EA722FBFB}"/>
    <dgm:cxn modelId="{013E70A3-1E86-D84D-A4C7-008F1865A450}" type="presOf" srcId="{AEAF4C02-91BA-BB44-AE08-E0AE2E62A0DE}" destId="{9123497A-B0A2-A34C-8499-8C262576182E}" srcOrd="0" destOrd="0" presId="urn:microsoft.com/office/officeart/2005/8/layout/radial4"/>
    <dgm:cxn modelId="{A06538B6-AE44-B544-971D-979B2D84514C}" type="presOf" srcId="{89D702A8-65A5-E04A-B4F0-8C56F8502298}" destId="{DBFB4E23-0D74-A24C-9729-64F7765D758F}" srcOrd="0" destOrd="0" presId="urn:microsoft.com/office/officeart/2005/8/layout/radial4"/>
    <dgm:cxn modelId="{22490EBF-7BE3-4744-8B0D-7488EE6544AD}" type="presOf" srcId="{090843E3-3B7C-8E49-A48A-AD61DF1D20A6}" destId="{4369CCB7-E374-1E46-8D3F-2AB0E5F668E6}" srcOrd="0" destOrd="0" presId="urn:microsoft.com/office/officeart/2005/8/layout/radial4"/>
    <dgm:cxn modelId="{5515C12F-E048-914A-8575-CCAF1721399C}" srcId="{090843E3-3B7C-8E49-A48A-AD61DF1D20A6}" destId="{A071D192-A65D-4E45-846A-1CDB77CDFCE6}" srcOrd="4" destOrd="0" parTransId="{F0C18F0B-4227-8444-9269-FF1964273167}" sibTransId="{96D68629-431D-6F40-BC19-B2EF060C4B0F}"/>
    <dgm:cxn modelId="{066200E3-877A-8144-AB4E-CE69BDB71D2F}" type="presOf" srcId="{D341FBEA-2D77-9049-B60C-2C42A087ABBA}" destId="{978AF0BF-E53F-1F43-A1E4-8EEA4E9E6E1B}" srcOrd="0" destOrd="0" presId="urn:microsoft.com/office/officeart/2005/8/layout/radial4"/>
    <dgm:cxn modelId="{F971EEEA-BFA0-9F42-9419-C4184AF4B529}" srcId="{89D702A8-65A5-E04A-B4F0-8C56F8502298}" destId="{090843E3-3B7C-8E49-A48A-AD61DF1D20A6}" srcOrd="0" destOrd="0" parTransId="{4D00D5A2-6C84-3743-B95D-33AF785547B4}" sibTransId="{B7F7F15F-313D-1F41-AE5F-50B0F82EB8FA}"/>
    <dgm:cxn modelId="{E2EAEACB-530B-904E-A35E-0B1E2A13B442}" type="presOf" srcId="{72C31EBA-54FC-FA4D-B796-C4BB225170D4}" destId="{F541B9B2-E41D-C648-AC56-DC18FBDA302B}" srcOrd="0" destOrd="0" presId="urn:microsoft.com/office/officeart/2005/8/layout/radial4"/>
    <dgm:cxn modelId="{23EE1049-016A-9C4D-9835-D198039859F4}" type="presOf" srcId="{BA6A7F6B-7E87-1840-87F2-C5DBE692583A}" destId="{310A13C5-2FF9-1F4E-906A-01CB127422DC}" srcOrd="0" destOrd="0" presId="urn:microsoft.com/office/officeart/2005/8/layout/radial4"/>
    <dgm:cxn modelId="{B628FCC2-EFD0-9F45-BAA0-E84580FB96F6}" srcId="{090843E3-3B7C-8E49-A48A-AD61DF1D20A6}" destId="{BA6A7F6B-7E87-1840-87F2-C5DBE692583A}" srcOrd="0" destOrd="0" parTransId="{D341FBEA-2D77-9049-B60C-2C42A087ABBA}" sibTransId="{27ED788D-5103-5747-BC8A-56A3F097846B}"/>
    <dgm:cxn modelId="{014858B9-B629-2448-83A0-9CB1A1B095BD}" type="presOf" srcId="{0048142C-F7AE-6C4E-A0B5-DC88936594D4}" destId="{5CF636C0-BA0C-934D-BB3B-9ED75A0E0C97}" srcOrd="0" destOrd="0" presId="urn:microsoft.com/office/officeart/2005/8/layout/radial4"/>
    <dgm:cxn modelId="{DD4CDD84-CC77-1F47-9026-D6B12D2BF8E0}" srcId="{090843E3-3B7C-8E49-A48A-AD61DF1D20A6}" destId="{23DF6531-1069-D44B-8E83-89FBB3A1777B}" srcOrd="1" destOrd="0" parTransId="{C5BA4EDE-6875-324B-8D99-5E7BFD5D955A}" sibTransId="{22F994AA-838C-4F42-861C-DA0DEA8D3DB1}"/>
    <dgm:cxn modelId="{410F72F9-9058-9C44-80FD-3FB3BC5703F4}" type="presOf" srcId="{23DF6531-1069-D44B-8E83-89FBB3A1777B}" destId="{8E0CFE10-B334-A64D-AD8A-009F001D7045}" srcOrd="0" destOrd="0" presId="urn:microsoft.com/office/officeart/2005/8/layout/radial4"/>
    <dgm:cxn modelId="{A87B82CA-20E8-9843-BA9C-80DED017885C}" type="presOf" srcId="{F0C18F0B-4227-8444-9269-FF1964273167}" destId="{B218D652-8419-A94A-B81F-AA0E461B7D00}" srcOrd="0" destOrd="0" presId="urn:microsoft.com/office/officeart/2005/8/layout/radial4"/>
    <dgm:cxn modelId="{B45A9A33-17D7-4B44-A90E-A15A42D5F857}" srcId="{090843E3-3B7C-8E49-A48A-AD61DF1D20A6}" destId="{664279D6-37DE-A642-9FA3-96723C631B13}" srcOrd="3" destOrd="0" parTransId="{72C31EBA-54FC-FA4D-B796-C4BB225170D4}" sibTransId="{9CC29E63-0761-A04E-A9D3-727A73DBABEA}"/>
    <dgm:cxn modelId="{9B6F47B1-16AC-CC41-96E7-3BDCFACE0E19}" type="presParOf" srcId="{DBFB4E23-0D74-A24C-9729-64F7765D758F}" destId="{4369CCB7-E374-1E46-8D3F-2AB0E5F668E6}" srcOrd="0" destOrd="0" presId="urn:microsoft.com/office/officeart/2005/8/layout/radial4"/>
    <dgm:cxn modelId="{6F62098B-B721-9544-A262-5378BF42E3E9}" type="presParOf" srcId="{DBFB4E23-0D74-A24C-9729-64F7765D758F}" destId="{978AF0BF-E53F-1F43-A1E4-8EEA4E9E6E1B}" srcOrd="1" destOrd="0" presId="urn:microsoft.com/office/officeart/2005/8/layout/radial4"/>
    <dgm:cxn modelId="{C619A4A6-7809-C04C-A668-6E4838F7BE92}" type="presParOf" srcId="{DBFB4E23-0D74-A24C-9729-64F7765D758F}" destId="{310A13C5-2FF9-1F4E-906A-01CB127422DC}" srcOrd="2" destOrd="0" presId="urn:microsoft.com/office/officeart/2005/8/layout/radial4"/>
    <dgm:cxn modelId="{E616C7E8-8830-D648-A481-6EF83CBF6AF9}" type="presParOf" srcId="{DBFB4E23-0D74-A24C-9729-64F7765D758F}" destId="{F2AAD464-FA38-5743-83DD-D44491E0F4A5}" srcOrd="3" destOrd="0" presId="urn:microsoft.com/office/officeart/2005/8/layout/radial4"/>
    <dgm:cxn modelId="{B5560CAC-B787-D04E-869D-7BE9EB073002}" type="presParOf" srcId="{DBFB4E23-0D74-A24C-9729-64F7765D758F}" destId="{8E0CFE10-B334-A64D-AD8A-009F001D7045}" srcOrd="4" destOrd="0" presId="urn:microsoft.com/office/officeart/2005/8/layout/radial4"/>
    <dgm:cxn modelId="{4DFEC9E8-20AB-4341-8784-D25EC5280A0E}" type="presParOf" srcId="{DBFB4E23-0D74-A24C-9729-64F7765D758F}" destId="{5CF636C0-BA0C-934D-BB3B-9ED75A0E0C97}" srcOrd="5" destOrd="0" presId="urn:microsoft.com/office/officeart/2005/8/layout/radial4"/>
    <dgm:cxn modelId="{47BDC09B-CAD2-6444-B679-02A880CBB961}" type="presParOf" srcId="{DBFB4E23-0D74-A24C-9729-64F7765D758F}" destId="{9123497A-B0A2-A34C-8499-8C262576182E}" srcOrd="6" destOrd="0" presId="urn:microsoft.com/office/officeart/2005/8/layout/radial4"/>
    <dgm:cxn modelId="{E6E40217-7C5D-104D-9E6A-887FBDA35A90}" type="presParOf" srcId="{DBFB4E23-0D74-A24C-9729-64F7765D758F}" destId="{F541B9B2-E41D-C648-AC56-DC18FBDA302B}" srcOrd="7" destOrd="0" presId="urn:microsoft.com/office/officeart/2005/8/layout/radial4"/>
    <dgm:cxn modelId="{FAD8F313-FCEF-8F47-AEBD-CD3076A16A44}" type="presParOf" srcId="{DBFB4E23-0D74-A24C-9729-64F7765D758F}" destId="{7C86B7C8-6955-7841-BCEF-520DDAA3D7B6}" srcOrd="8" destOrd="0" presId="urn:microsoft.com/office/officeart/2005/8/layout/radial4"/>
    <dgm:cxn modelId="{F0697AE7-06F4-3F40-B87B-7BB2B7BED239}" type="presParOf" srcId="{DBFB4E23-0D74-A24C-9729-64F7765D758F}" destId="{B218D652-8419-A94A-B81F-AA0E461B7D00}" srcOrd="9" destOrd="0" presId="urn:microsoft.com/office/officeart/2005/8/layout/radial4"/>
    <dgm:cxn modelId="{6787A4CB-779F-AA49-AD21-B31481A8C81B}" type="presParOf" srcId="{DBFB4E23-0D74-A24C-9729-64F7765D758F}" destId="{702F6180-0892-E347-ABC8-FD6ED2F6768F}"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4F4F9F-BE3B-544B-A374-483226BB4625}"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1AF0E185-B6AE-B54D-84E2-3475B00BCAE6}">
      <dgm:prSet phldrT="[Text]"/>
      <dgm:spPr>
        <a:solidFill>
          <a:schemeClr val="accent1">
            <a:lumMod val="60000"/>
            <a:lumOff val="40000"/>
          </a:schemeClr>
        </a:solidFill>
      </dgm:spPr>
      <dgm:t>
        <a:bodyPr/>
        <a:lstStyle/>
        <a:p>
          <a:r>
            <a:rPr lang="en-US" b="1" dirty="0" smtClean="0">
              <a:solidFill>
                <a:srgbClr val="000000"/>
              </a:solidFill>
            </a:rPr>
            <a:t>Physicochemical characteristics governing inherent hazard of ENM</a:t>
          </a:r>
          <a:endParaRPr lang="en-US" b="1" dirty="0">
            <a:solidFill>
              <a:srgbClr val="000000"/>
            </a:solidFill>
          </a:endParaRPr>
        </a:p>
      </dgm:t>
    </dgm:pt>
    <dgm:pt modelId="{24B2CC8F-2BAA-7140-8D27-80D5DC2C0383}" type="parTrans" cxnId="{9657523F-AB63-A246-ABD0-CE0A3EE14996}">
      <dgm:prSet/>
      <dgm:spPr/>
      <dgm:t>
        <a:bodyPr/>
        <a:lstStyle/>
        <a:p>
          <a:endParaRPr lang="en-US"/>
        </a:p>
      </dgm:t>
    </dgm:pt>
    <dgm:pt modelId="{47396036-9125-904C-9787-A5E717385B80}" type="sibTrans" cxnId="{9657523F-AB63-A246-ABD0-CE0A3EE14996}">
      <dgm:prSet/>
      <dgm:spPr/>
      <dgm:t>
        <a:bodyPr/>
        <a:lstStyle/>
        <a:p>
          <a:endParaRPr lang="en-US"/>
        </a:p>
      </dgm:t>
    </dgm:pt>
    <dgm:pt modelId="{582A1A54-7D51-7A45-9A23-5CD0DB88BFFC}">
      <dgm:prSet phldrT="[Text]"/>
      <dgm:spPr>
        <a:solidFill>
          <a:srgbClr val="D94E4A"/>
        </a:solidFill>
      </dgm:spPr>
      <dgm:t>
        <a:bodyPr/>
        <a:lstStyle/>
        <a:p>
          <a:r>
            <a:rPr lang="en-US" dirty="0" smtClean="0">
              <a:solidFill>
                <a:srgbClr val="000000"/>
              </a:solidFill>
            </a:rPr>
            <a:t>Chemical composition</a:t>
          </a:r>
          <a:endParaRPr lang="en-US" dirty="0">
            <a:solidFill>
              <a:srgbClr val="000000"/>
            </a:solidFill>
          </a:endParaRPr>
        </a:p>
      </dgm:t>
    </dgm:pt>
    <dgm:pt modelId="{A4DC113F-B70E-CB44-90F2-20D1706BC7ED}" type="parTrans" cxnId="{2354678E-6992-9741-B7E5-852D7E715C7A}">
      <dgm:prSet/>
      <dgm:spPr>
        <a:solidFill>
          <a:srgbClr val="D94E4A"/>
        </a:solidFill>
      </dgm:spPr>
      <dgm:t>
        <a:bodyPr/>
        <a:lstStyle/>
        <a:p>
          <a:endParaRPr lang="en-US"/>
        </a:p>
      </dgm:t>
    </dgm:pt>
    <dgm:pt modelId="{D9573019-37D7-154D-867C-9B8BC12E6D88}" type="sibTrans" cxnId="{2354678E-6992-9741-B7E5-852D7E715C7A}">
      <dgm:prSet/>
      <dgm:spPr/>
      <dgm:t>
        <a:bodyPr/>
        <a:lstStyle/>
        <a:p>
          <a:endParaRPr lang="en-US"/>
        </a:p>
      </dgm:t>
    </dgm:pt>
    <dgm:pt modelId="{9295E026-8D5E-A546-B12F-FB78DBE47309}">
      <dgm:prSet phldrT="[Text]"/>
      <dgm:spPr/>
      <dgm:t>
        <a:bodyPr/>
        <a:lstStyle/>
        <a:p>
          <a:r>
            <a:rPr lang="en-US" dirty="0" smtClean="0">
              <a:solidFill>
                <a:srgbClr val="000000"/>
              </a:solidFill>
            </a:rPr>
            <a:t>Surface area</a:t>
          </a:r>
          <a:endParaRPr lang="en-US" dirty="0">
            <a:solidFill>
              <a:srgbClr val="000000"/>
            </a:solidFill>
          </a:endParaRPr>
        </a:p>
      </dgm:t>
    </dgm:pt>
    <dgm:pt modelId="{D621B52A-9525-874E-B447-1CD8BA524E63}" type="parTrans" cxnId="{ABCFF790-9B28-4442-82B4-BDB213959FE4}">
      <dgm:prSet/>
      <dgm:spPr/>
      <dgm:t>
        <a:bodyPr/>
        <a:lstStyle/>
        <a:p>
          <a:endParaRPr lang="en-US"/>
        </a:p>
      </dgm:t>
    </dgm:pt>
    <dgm:pt modelId="{F50119BA-5FD6-A14E-B5C0-2F23CB9EE0C5}" type="sibTrans" cxnId="{ABCFF790-9B28-4442-82B4-BDB213959FE4}">
      <dgm:prSet/>
      <dgm:spPr/>
      <dgm:t>
        <a:bodyPr/>
        <a:lstStyle/>
        <a:p>
          <a:endParaRPr lang="en-US"/>
        </a:p>
      </dgm:t>
    </dgm:pt>
    <dgm:pt modelId="{ECE00FC0-7374-0F42-BC14-7E50BECB7F80}">
      <dgm:prSet phldrT="[Text]"/>
      <dgm:spPr/>
      <dgm:t>
        <a:bodyPr/>
        <a:lstStyle/>
        <a:p>
          <a:r>
            <a:rPr lang="en-US" dirty="0" smtClean="0">
              <a:solidFill>
                <a:srgbClr val="000000"/>
              </a:solidFill>
            </a:rPr>
            <a:t>Shape</a:t>
          </a:r>
          <a:endParaRPr lang="en-US" dirty="0">
            <a:solidFill>
              <a:srgbClr val="000000"/>
            </a:solidFill>
          </a:endParaRPr>
        </a:p>
      </dgm:t>
    </dgm:pt>
    <dgm:pt modelId="{B27D5748-3103-234B-B5CF-235328EAA09D}" type="parTrans" cxnId="{D77D61C0-4713-7348-AA0F-60BBD034DD08}">
      <dgm:prSet/>
      <dgm:spPr/>
      <dgm:t>
        <a:bodyPr/>
        <a:lstStyle/>
        <a:p>
          <a:endParaRPr lang="en-US"/>
        </a:p>
      </dgm:t>
    </dgm:pt>
    <dgm:pt modelId="{FE809D26-F5EA-264D-AEA1-C72467A10C9B}" type="sibTrans" cxnId="{D77D61C0-4713-7348-AA0F-60BBD034DD08}">
      <dgm:prSet/>
      <dgm:spPr/>
      <dgm:t>
        <a:bodyPr/>
        <a:lstStyle/>
        <a:p>
          <a:endParaRPr lang="en-US"/>
        </a:p>
      </dgm:t>
    </dgm:pt>
    <dgm:pt modelId="{E72E9AB9-99C3-EC4A-B2AE-736AA0ED5DE8}">
      <dgm:prSet phldrT="[Text]"/>
      <dgm:spPr>
        <a:solidFill>
          <a:schemeClr val="accent2">
            <a:lumMod val="60000"/>
            <a:lumOff val="40000"/>
          </a:schemeClr>
        </a:solidFill>
      </dgm:spPr>
      <dgm:t>
        <a:bodyPr/>
        <a:lstStyle/>
        <a:p>
          <a:r>
            <a:rPr lang="en-US" dirty="0" smtClean="0">
              <a:solidFill>
                <a:srgbClr val="000000"/>
              </a:solidFill>
            </a:rPr>
            <a:t>Aspect ratio</a:t>
          </a:r>
          <a:endParaRPr lang="en-US" dirty="0">
            <a:solidFill>
              <a:srgbClr val="000000"/>
            </a:solidFill>
          </a:endParaRPr>
        </a:p>
      </dgm:t>
    </dgm:pt>
    <dgm:pt modelId="{32992EB4-37AF-E74F-80DA-2A6C4481A349}" type="parTrans" cxnId="{79D06540-9243-D146-A721-B9FE709E4866}">
      <dgm:prSet/>
      <dgm:spPr>
        <a:solidFill>
          <a:srgbClr val="D94E4A"/>
        </a:solidFill>
      </dgm:spPr>
      <dgm:t>
        <a:bodyPr/>
        <a:lstStyle/>
        <a:p>
          <a:endParaRPr lang="en-US"/>
        </a:p>
      </dgm:t>
    </dgm:pt>
    <dgm:pt modelId="{04196629-E093-4845-B651-7BC099182593}" type="sibTrans" cxnId="{79D06540-9243-D146-A721-B9FE709E4866}">
      <dgm:prSet/>
      <dgm:spPr/>
      <dgm:t>
        <a:bodyPr/>
        <a:lstStyle/>
        <a:p>
          <a:endParaRPr lang="en-US"/>
        </a:p>
      </dgm:t>
    </dgm:pt>
    <dgm:pt modelId="{1493F242-CD4A-3246-8FFB-27AC16447B0E}">
      <dgm:prSet phldrT="[Text]"/>
      <dgm:spPr/>
      <dgm:t>
        <a:bodyPr/>
        <a:lstStyle/>
        <a:p>
          <a:r>
            <a:rPr lang="en-US" dirty="0" smtClean="0">
              <a:solidFill>
                <a:srgbClr val="000000"/>
              </a:solidFill>
            </a:rPr>
            <a:t>Size</a:t>
          </a:r>
          <a:endParaRPr lang="en-US" dirty="0">
            <a:solidFill>
              <a:srgbClr val="000000"/>
            </a:solidFill>
          </a:endParaRPr>
        </a:p>
      </dgm:t>
    </dgm:pt>
    <dgm:pt modelId="{CA68BA13-D2F4-B640-9DB3-2D6BB2AF3205}" type="parTrans" cxnId="{EE0174E9-8FB0-1C4E-B77E-C8808D9E95C0}">
      <dgm:prSet/>
      <dgm:spPr/>
      <dgm:t>
        <a:bodyPr/>
        <a:lstStyle/>
        <a:p>
          <a:endParaRPr lang="en-US"/>
        </a:p>
      </dgm:t>
    </dgm:pt>
    <dgm:pt modelId="{488AA007-3423-104D-8FAB-9FCCB9544C99}" type="sibTrans" cxnId="{EE0174E9-8FB0-1C4E-B77E-C8808D9E95C0}">
      <dgm:prSet/>
      <dgm:spPr/>
      <dgm:t>
        <a:bodyPr/>
        <a:lstStyle/>
        <a:p>
          <a:endParaRPr lang="en-US"/>
        </a:p>
      </dgm:t>
    </dgm:pt>
    <dgm:pt modelId="{C9CED191-AEBF-F140-BC08-8CB401488DAF}">
      <dgm:prSet phldrT="[Text]"/>
      <dgm:spPr/>
      <dgm:t>
        <a:bodyPr/>
        <a:lstStyle/>
        <a:p>
          <a:r>
            <a:rPr lang="en-US" dirty="0" smtClean="0">
              <a:solidFill>
                <a:srgbClr val="000000"/>
              </a:solidFill>
            </a:rPr>
            <a:t>Chemical surface coatings</a:t>
          </a:r>
          <a:endParaRPr lang="en-US" dirty="0">
            <a:solidFill>
              <a:srgbClr val="000000"/>
            </a:solidFill>
          </a:endParaRPr>
        </a:p>
      </dgm:t>
    </dgm:pt>
    <dgm:pt modelId="{5334DE7C-E5C3-EF49-918B-C610CF634CD2}" type="parTrans" cxnId="{5E255022-8F5B-EA4E-9569-E1D548074A6B}">
      <dgm:prSet/>
      <dgm:spPr/>
      <dgm:t>
        <a:bodyPr/>
        <a:lstStyle/>
        <a:p>
          <a:endParaRPr lang="en-US"/>
        </a:p>
      </dgm:t>
    </dgm:pt>
    <dgm:pt modelId="{F4863447-48F7-AC40-B65F-1AE5AF456F89}" type="sibTrans" cxnId="{5E255022-8F5B-EA4E-9569-E1D548074A6B}">
      <dgm:prSet/>
      <dgm:spPr/>
      <dgm:t>
        <a:bodyPr/>
        <a:lstStyle/>
        <a:p>
          <a:endParaRPr lang="en-US"/>
        </a:p>
      </dgm:t>
    </dgm:pt>
    <dgm:pt modelId="{BFC731C9-8529-974D-B9EB-B03A668D9A67}">
      <dgm:prSet phldrT="[Text]"/>
      <dgm:spPr/>
      <dgm:t>
        <a:bodyPr/>
        <a:lstStyle/>
        <a:p>
          <a:r>
            <a:rPr lang="en-US" dirty="0" smtClean="0">
              <a:solidFill>
                <a:srgbClr val="000000"/>
              </a:solidFill>
            </a:rPr>
            <a:t>Reactivity</a:t>
          </a:r>
          <a:endParaRPr lang="en-US" dirty="0">
            <a:solidFill>
              <a:srgbClr val="000000"/>
            </a:solidFill>
          </a:endParaRPr>
        </a:p>
      </dgm:t>
    </dgm:pt>
    <dgm:pt modelId="{0DE222D0-0121-7F46-B2B5-A7A8DC53642E}" type="parTrans" cxnId="{FD0E0DB4-20E6-694B-AAFC-0D74CF7E6589}">
      <dgm:prSet/>
      <dgm:spPr/>
      <dgm:t>
        <a:bodyPr/>
        <a:lstStyle/>
        <a:p>
          <a:endParaRPr lang="en-US"/>
        </a:p>
      </dgm:t>
    </dgm:pt>
    <dgm:pt modelId="{8176C085-FF5C-054C-86E0-84030B6A03A7}" type="sibTrans" cxnId="{FD0E0DB4-20E6-694B-AAFC-0D74CF7E6589}">
      <dgm:prSet/>
      <dgm:spPr/>
      <dgm:t>
        <a:bodyPr/>
        <a:lstStyle/>
        <a:p>
          <a:endParaRPr lang="en-US"/>
        </a:p>
      </dgm:t>
    </dgm:pt>
    <dgm:pt modelId="{B5A9200F-C0C0-8344-9B6B-6EF699ADFDA6}" type="pres">
      <dgm:prSet presAssocID="{BB4F4F9F-BE3B-544B-A374-483226BB4625}" presName="cycle" presStyleCnt="0">
        <dgm:presLayoutVars>
          <dgm:chMax val="1"/>
          <dgm:dir/>
          <dgm:animLvl val="ctr"/>
          <dgm:resizeHandles val="exact"/>
        </dgm:presLayoutVars>
      </dgm:prSet>
      <dgm:spPr/>
      <dgm:t>
        <a:bodyPr/>
        <a:lstStyle/>
        <a:p>
          <a:endParaRPr lang="en-US"/>
        </a:p>
      </dgm:t>
    </dgm:pt>
    <dgm:pt modelId="{5CBDAB9B-1F66-9F48-9E93-E4F51F0DFBDB}" type="pres">
      <dgm:prSet presAssocID="{1AF0E185-B6AE-B54D-84E2-3475B00BCAE6}" presName="centerShape" presStyleLbl="node0" presStyleIdx="0" presStyleCnt="1"/>
      <dgm:spPr/>
      <dgm:t>
        <a:bodyPr/>
        <a:lstStyle/>
        <a:p>
          <a:endParaRPr lang="en-US"/>
        </a:p>
      </dgm:t>
    </dgm:pt>
    <dgm:pt modelId="{D68C1F13-38F5-2945-B988-7918803180DD}" type="pres">
      <dgm:prSet presAssocID="{A4DC113F-B70E-CB44-90F2-20D1706BC7ED}" presName="parTrans" presStyleLbl="bgSibTrans2D1" presStyleIdx="0" presStyleCnt="7"/>
      <dgm:spPr/>
      <dgm:t>
        <a:bodyPr/>
        <a:lstStyle/>
        <a:p>
          <a:endParaRPr lang="en-US"/>
        </a:p>
      </dgm:t>
    </dgm:pt>
    <dgm:pt modelId="{F7D3C1E8-65D1-F54E-82FD-0CE8135B4B24}" type="pres">
      <dgm:prSet presAssocID="{582A1A54-7D51-7A45-9A23-5CD0DB88BFFC}" presName="node" presStyleLbl="node1" presStyleIdx="0" presStyleCnt="7">
        <dgm:presLayoutVars>
          <dgm:bulletEnabled val="1"/>
        </dgm:presLayoutVars>
      </dgm:prSet>
      <dgm:spPr/>
      <dgm:t>
        <a:bodyPr/>
        <a:lstStyle/>
        <a:p>
          <a:endParaRPr lang="en-US"/>
        </a:p>
      </dgm:t>
    </dgm:pt>
    <dgm:pt modelId="{7036949A-552E-2548-ADB7-D0E4BBF3A6FB}" type="pres">
      <dgm:prSet presAssocID="{D621B52A-9525-874E-B447-1CD8BA524E63}" presName="parTrans" presStyleLbl="bgSibTrans2D1" presStyleIdx="1" presStyleCnt="7"/>
      <dgm:spPr/>
      <dgm:t>
        <a:bodyPr/>
        <a:lstStyle/>
        <a:p>
          <a:endParaRPr lang="en-US"/>
        </a:p>
      </dgm:t>
    </dgm:pt>
    <dgm:pt modelId="{9CE96ED0-46A0-1F43-8792-49B651294ECA}" type="pres">
      <dgm:prSet presAssocID="{9295E026-8D5E-A546-B12F-FB78DBE47309}" presName="node" presStyleLbl="node1" presStyleIdx="1" presStyleCnt="7">
        <dgm:presLayoutVars>
          <dgm:bulletEnabled val="1"/>
        </dgm:presLayoutVars>
      </dgm:prSet>
      <dgm:spPr/>
      <dgm:t>
        <a:bodyPr/>
        <a:lstStyle/>
        <a:p>
          <a:endParaRPr lang="en-US"/>
        </a:p>
      </dgm:t>
    </dgm:pt>
    <dgm:pt modelId="{9E4AC60C-4684-144B-83B4-DDE74FEC3FB9}" type="pres">
      <dgm:prSet presAssocID="{B27D5748-3103-234B-B5CF-235328EAA09D}" presName="parTrans" presStyleLbl="bgSibTrans2D1" presStyleIdx="2" presStyleCnt="7"/>
      <dgm:spPr/>
      <dgm:t>
        <a:bodyPr/>
        <a:lstStyle/>
        <a:p>
          <a:endParaRPr lang="en-US"/>
        </a:p>
      </dgm:t>
    </dgm:pt>
    <dgm:pt modelId="{02AB1264-CB08-7D46-856F-CF2A4A0075A2}" type="pres">
      <dgm:prSet presAssocID="{ECE00FC0-7374-0F42-BC14-7E50BECB7F80}" presName="node" presStyleLbl="node1" presStyleIdx="2" presStyleCnt="7">
        <dgm:presLayoutVars>
          <dgm:bulletEnabled val="1"/>
        </dgm:presLayoutVars>
      </dgm:prSet>
      <dgm:spPr/>
      <dgm:t>
        <a:bodyPr/>
        <a:lstStyle/>
        <a:p>
          <a:endParaRPr lang="en-US"/>
        </a:p>
      </dgm:t>
    </dgm:pt>
    <dgm:pt modelId="{427A86E8-4214-D040-85AD-051C22B6D2B7}" type="pres">
      <dgm:prSet presAssocID="{CA68BA13-D2F4-B640-9DB3-2D6BB2AF3205}" presName="parTrans" presStyleLbl="bgSibTrans2D1" presStyleIdx="3" presStyleCnt="7"/>
      <dgm:spPr/>
      <dgm:t>
        <a:bodyPr/>
        <a:lstStyle/>
        <a:p>
          <a:endParaRPr lang="en-US"/>
        </a:p>
      </dgm:t>
    </dgm:pt>
    <dgm:pt modelId="{8E2466C5-EFC1-834B-89DA-3009A0F795CC}" type="pres">
      <dgm:prSet presAssocID="{1493F242-CD4A-3246-8FFB-27AC16447B0E}" presName="node" presStyleLbl="node1" presStyleIdx="3" presStyleCnt="7">
        <dgm:presLayoutVars>
          <dgm:bulletEnabled val="1"/>
        </dgm:presLayoutVars>
      </dgm:prSet>
      <dgm:spPr/>
      <dgm:t>
        <a:bodyPr/>
        <a:lstStyle/>
        <a:p>
          <a:endParaRPr lang="en-US"/>
        </a:p>
      </dgm:t>
    </dgm:pt>
    <dgm:pt modelId="{77AC94D4-D3E8-3D48-AF18-73DDC777AEBB}" type="pres">
      <dgm:prSet presAssocID="{5334DE7C-E5C3-EF49-918B-C610CF634CD2}" presName="parTrans" presStyleLbl="bgSibTrans2D1" presStyleIdx="4" presStyleCnt="7"/>
      <dgm:spPr/>
      <dgm:t>
        <a:bodyPr/>
        <a:lstStyle/>
        <a:p>
          <a:endParaRPr lang="en-US"/>
        </a:p>
      </dgm:t>
    </dgm:pt>
    <dgm:pt modelId="{C104F36E-4489-1442-B10C-5FDDD555376D}" type="pres">
      <dgm:prSet presAssocID="{C9CED191-AEBF-F140-BC08-8CB401488DAF}" presName="node" presStyleLbl="node1" presStyleIdx="4" presStyleCnt="7">
        <dgm:presLayoutVars>
          <dgm:bulletEnabled val="1"/>
        </dgm:presLayoutVars>
      </dgm:prSet>
      <dgm:spPr/>
      <dgm:t>
        <a:bodyPr/>
        <a:lstStyle/>
        <a:p>
          <a:endParaRPr lang="en-US"/>
        </a:p>
      </dgm:t>
    </dgm:pt>
    <dgm:pt modelId="{4DDDB36F-49FA-E445-AAE6-4BB8D4CB3C5D}" type="pres">
      <dgm:prSet presAssocID="{32992EB4-37AF-E74F-80DA-2A6C4481A349}" presName="parTrans" presStyleLbl="bgSibTrans2D1" presStyleIdx="5" presStyleCnt="7"/>
      <dgm:spPr/>
      <dgm:t>
        <a:bodyPr/>
        <a:lstStyle/>
        <a:p>
          <a:endParaRPr lang="en-US"/>
        </a:p>
      </dgm:t>
    </dgm:pt>
    <dgm:pt modelId="{41383F17-CB49-D147-AFD1-84163666208E}" type="pres">
      <dgm:prSet presAssocID="{E72E9AB9-99C3-EC4A-B2AE-736AA0ED5DE8}" presName="node" presStyleLbl="node1" presStyleIdx="5" presStyleCnt="7">
        <dgm:presLayoutVars>
          <dgm:bulletEnabled val="1"/>
        </dgm:presLayoutVars>
      </dgm:prSet>
      <dgm:spPr/>
      <dgm:t>
        <a:bodyPr/>
        <a:lstStyle/>
        <a:p>
          <a:endParaRPr lang="en-US"/>
        </a:p>
      </dgm:t>
    </dgm:pt>
    <dgm:pt modelId="{3FC9905B-B2C4-2447-8166-4F5E8264C01A}" type="pres">
      <dgm:prSet presAssocID="{0DE222D0-0121-7F46-B2B5-A7A8DC53642E}" presName="parTrans" presStyleLbl="bgSibTrans2D1" presStyleIdx="6" presStyleCnt="7"/>
      <dgm:spPr/>
      <dgm:t>
        <a:bodyPr/>
        <a:lstStyle/>
        <a:p>
          <a:endParaRPr lang="en-US"/>
        </a:p>
      </dgm:t>
    </dgm:pt>
    <dgm:pt modelId="{CFB16745-9760-EA4B-822D-3F4F8E6FAC4B}" type="pres">
      <dgm:prSet presAssocID="{BFC731C9-8529-974D-B9EB-B03A668D9A67}" presName="node" presStyleLbl="node1" presStyleIdx="6" presStyleCnt="7">
        <dgm:presLayoutVars>
          <dgm:bulletEnabled val="1"/>
        </dgm:presLayoutVars>
      </dgm:prSet>
      <dgm:spPr/>
      <dgm:t>
        <a:bodyPr/>
        <a:lstStyle/>
        <a:p>
          <a:endParaRPr lang="en-US"/>
        </a:p>
      </dgm:t>
    </dgm:pt>
  </dgm:ptLst>
  <dgm:cxnLst>
    <dgm:cxn modelId="{8DB6CF53-D05E-6248-B62A-03588C321368}" type="presOf" srcId="{1AF0E185-B6AE-B54D-84E2-3475B00BCAE6}" destId="{5CBDAB9B-1F66-9F48-9E93-E4F51F0DFBDB}" srcOrd="0" destOrd="0" presId="urn:microsoft.com/office/officeart/2005/8/layout/radial4"/>
    <dgm:cxn modelId="{5E255022-8F5B-EA4E-9569-E1D548074A6B}" srcId="{1AF0E185-B6AE-B54D-84E2-3475B00BCAE6}" destId="{C9CED191-AEBF-F140-BC08-8CB401488DAF}" srcOrd="4" destOrd="0" parTransId="{5334DE7C-E5C3-EF49-918B-C610CF634CD2}" sibTransId="{F4863447-48F7-AC40-B65F-1AE5AF456F89}"/>
    <dgm:cxn modelId="{239E36BF-B4B0-A84A-A01D-1EB02551BF8C}" type="presOf" srcId="{B27D5748-3103-234B-B5CF-235328EAA09D}" destId="{9E4AC60C-4684-144B-83B4-DDE74FEC3FB9}" srcOrd="0" destOrd="0" presId="urn:microsoft.com/office/officeart/2005/8/layout/radial4"/>
    <dgm:cxn modelId="{687080B0-2C9B-1849-8681-3FDABC5B481C}" type="presOf" srcId="{1493F242-CD4A-3246-8FFB-27AC16447B0E}" destId="{8E2466C5-EFC1-834B-89DA-3009A0F795CC}" srcOrd="0" destOrd="0" presId="urn:microsoft.com/office/officeart/2005/8/layout/radial4"/>
    <dgm:cxn modelId="{BB927DE2-B3AC-214E-8906-284F8F7EA036}" type="presOf" srcId="{0DE222D0-0121-7F46-B2B5-A7A8DC53642E}" destId="{3FC9905B-B2C4-2447-8166-4F5E8264C01A}" srcOrd="0" destOrd="0" presId="urn:microsoft.com/office/officeart/2005/8/layout/radial4"/>
    <dgm:cxn modelId="{F36AC74F-3AB5-6A4B-9F3C-8F98F8AF94CA}" type="presOf" srcId="{D621B52A-9525-874E-B447-1CD8BA524E63}" destId="{7036949A-552E-2548-ADB7-D0E4BBF3A6FB}" srcOrd="0" destOrd="0" presId="urn:microsoft.com/office/officeart/2005/8/layout/radial4"/>
    <dgm:cxn modelId="{FBB02DA0-293D-A844-8E6C-8657EC987623}" type="presOf" srcId="{C9CED191-AEBF-F140-BC08-8CB401488DAF}" destId="{C104F36E-4489-1442-B10C-5FDDD555376D}" srcOrd="0" destOrd="0" presId="urn:microsoft.com/office/officeart/2005/8/layout/radial4"/>
    <dgm:cxn modelId="{ABCFF790-9B28-4442-82B4-BDB213959FE4}" srcId="{1AF0E185-B6AE-B54D-84E2-3475B00BCAE6}" destId="{9295E026-8D5E-A546-B12F-FB78DBE47309}" srcOrd="1" destOrd="0" parTransId="{D621B52A-9525-874E-B447-1CD8BA524E63}" sibTransId="{F50119BA-5FD6-A14E-B5C0-2F23CB9EE0C5}"/>
    <dgm:cxn modelId="{F646EBC3-86DC-8E42-9E30-1AD749457526}" type="presOf" srcId="{E72E9AB9-99C3-EC4A-B2AE-736AA0ED5DE8}" destId="{41383F17-CB49-D147-AFD1-84163666208E}" srcOrd="0" destOrd="0" presId="urn:microsoft.com/office/officeart/2005/8/layout/radial4"/>
    <dgm:cxn modelId="{8D44B49D-1C40-364E-A628-36714113D4A5}" type="presOf" srcId="{5334DE7C-E5C3-EF49-918B-C610CF634CD2}" destId="{77AC94D4-D3E8-3D48-AF18-73DDC777AEBB}" srcOrd="0" destOrd="0" presId="urn:microsoft.com/office/officeart/2005/8/layout/radial4"/>
    <dgm:cxn modelId="{A6376657-D788-6A4D-9B08-BF4D3DF48D96}" type="presOf" srcId="{582A1A54-7D51-7A45-9A23-5CD0DB88BFFC}" destId="{F7D3C1E8-65D1-F54E-82FD-0CE8135B4B24}" srcOrd="0" destOrd="0" presId="urn:microsoft.com/office/officeart/2005/8/layout/radial4"/>
    <dgm:cxn modelId="{D77D61C0-4713-7348-AA0F-60BBD034DD08}" srcId="{1AF0E185-B6AE-B54D-84E2-3475B00BCAE6}" destId="{ECE00FC0-7374-0F42-BC14-7E50BECB7F80}" srcOrd="2" destOrd="0" parTransId="{B27D5748-3103-234B-B5CF-235328EAA09D}" sibTransId="{FE809D26-F5EA-264D-AEA1-C72467A10C9B}"/>
    <dgm:cxn modelId="{79D06540-9243-D146-A721-B9FE709E4866}" srcId="{1AF0E185-B6AE-B54D-84E2-3475B00BCAE6}" destId="{E72E9AB9-99C3-EC4A-B2AE-736AA0ED5DE8}" srcOrd="5" destOrd="0" parTransId="{32992EB4-37AF-E74F-80DA-2A6C4481A349}" sibTransId="{04196629-E093-4845-B651-7BC099182593}"/>
    <dgm:cxn modelId="{D9BAD5F4-E2B0-4B4B-B9F9-FA87075F9D20}" type="presOf" srcId="{32992EB4-37AF-E74F-80DA-2A6C4481A349}" destId="{4DDDB36F-49FA-E445-AAE6-4BB8D4CB3C5D}" srcOrd="0" destOrd="0" presId="urn:microsoft.com/office/officeart/2005/8/layout/radial4"/>
    <dgm:cxn modelId="{B41B5EB2-FC01-B345-ACA3-9CFAF94927C7}" type="presOf" srcId="{ECE00FC0-7374-0F42-BC14-7E50BECB7F80}" destId="{02AB1264-CB08-7D46-856F-CF2A4A0075A2}" srcOrd="0" destOrd="0" presId="urn:microsoft.com/office/officeart/2005/8/layout/radial4"/>
    <dgm:cxn modelId="{FD0E0DB4-20E6-694B-AAFC-0D74CF7E6589}" srcId="{1AF0E185-B6AE-B54D-84E2-3475B00BCAE6}" destId="{BFC731C9-8529-974D-B9EB-B03A668D9A67}" srcOrd="6" destOrd="0" parTransId="{0DE222D0-0121-7F46-B2B5-A7A8DC53642E}" sibTransId="{8176C085-FF5C-054C-86E0-84030B6A03A7}"/>
    <dgm:cxn modelId="{2354678E-6992-9741-B7E5-852D7E715C7A}" srcId="{1AF0E185-B6AE-B54D-84E2-3475B00BCAE6}" destId="{582A1A54-7D51-7A45-9A23-5CD0DB88BFFC}" srcOrd="0" destOrd="0" parTransId="{A4DC113F-B70E-CB44-90F2-20D1706BC7ED}" sibTransId="{D9573019-37D7-154D-867C-9B8BC12E6D88}"/>
    <dgm:cxn modelId="{FA1752D7-C527-F741-83C7-6418A25F6D49}" type="presOf" srcId="{9295E026-8D5E-A546-B12F-FB78DBE47309}" destId="{9CE96ED0-46A0-1F43-8792-49B651294ECA}" srcOrd="0" destOrd="0" presId="urn:microsoft.com/office/officeart/2005/8/layout/radial4"/>
    <dgm:cxn modelId="{EE0174E9-8FB0-1C4E-B77E-C8808D9E95C0}" srcId="{1AF0E185-B6AE-B54D-84E2-3475B00BCAE6}" destId="{1493F242-CD4A-3246-8FFB-27AC16447B0E}" srcOrd="3" destOrd="0" parTransId="{CA68BA13-D2F4-B640-9DB3-2D6BB2AF3205}" sibTransId="{488AA007-3423-104D-8FAB-9FCCB9544C99}"/>
    <dgm:cxn modelId="{9657523F-AB63-A246-ABD0-CE0A3EE14996}" srcId="{BB4F4F9F-BE3B-544B-A374-483226BB4625}" destId="{1AF0E185-B6AE-B54D-84E2-3475B00BCAE6}" srcOrd="0" destOrd="0" parTransId="{24B2CC8F-2BAA-7140-8D27-80D5DC2C0383}" sibTransId="{47396036-9125-904C-9787-A5E717385B80}"/>
    <dgm:cxn modelId="{BC41EEA5-5167-474E-8A68-6A501659DF75}" type="presOf" srcId="{BB4F4F9F-BE3B-544B-A374-483226BB4625}" destId="{B5A9200F-C0C0-8344-9B6B-6EF699ADFDA6}" srcOrd="0" destOrd="0" presId="urn:microsoft.com/office/officeart/2005/8/layout/radial4"/>
    <dgm:cxn modelId="{19C66FE4-DCEB-DC45-8FBF-7EEF5C191176}" type="presOf" srcId="{CA68BA13-D2F4-B640-9DB3-2D6BB2AF3205}" destId="{427A86E8-4214-D040-85AD-051C22B6D2B7}" srcOrd="0" destOrd="0" presId="urn:microsoft.com/office/officeart/2005/8/layout/radial4"/>
    <dgm:cxn modelId="{DBC08B36-5ED7-D545-B9BF-D3F851B9F079}" type="presOf" srcId="{BFC731C9-8529-974D-B9EB-B03A668D9A67}" destId="{CFB16745-9760-EA4B-822D-3F4F8E6FAC4B}" srcOrd="0" destOrd="0" presId="urn:microsoft.com/office/officeart/2005/8/layout/radial4"/>
    <dgm:cxn modelId="{64DC1CE8-1EA4-8B49-886A-157A12205031}" type="presOf" srcId="{A4DC113F-B70E-CB44-90F2-20D1706BC7ED}" destId="{D68C1F13-38F5-2945-B988-7918803180DD}" srcOrd="0" destOrd="0" presId="urn:microsoft.com/office/officeart/2005/8/layout/radial4"/>
    <dgm:cxn modelId="{BC68BF8C-6C5F-C94F-9374-973109F8D581}" type="presParOf" srcId="{B5A9200F-C0C0-8344-9B6B-6EF699ADFDA6}" destId="{5CBDAB9B-1F66-9F48-9E93-E4F51F0DFBDB}" srcOrd="0" destOrd="0" presId="urn:microsoft.com/office/officeart/2005/8/layout/radial4"/>
    <dgm:cxn modelId="{F08760CA-B444-1F48-AE13-6C5B8CD9AF6A}" type="presParOf" srcId="{B5A9200F-C0C0-8344-9B6B-6EF699ADFDA6}" destId="{D68C1F13-38F5-2945-B988-7918803180DD}" srcOrd="1" destOrd="0" presId="urn:microsoft.com/office/officeart/2005/8/layout/radial4"/>
    <dgm:cxn modelId="{59E8F34A-EB56-9C46-AEE8-84501EA970E0}" type="presParOf" srcId="{B5A9200F-C0C0-8344-9B6B-6EF699ADFDA6}" destId="{F7D3C1E8-65D1-F54E-82FD-0CE8135B4B24}" srcOrd="2" destOrd="0" presId="urn:microsoft.com/office/officeart/2005/8/layout/radial4"/>
    <dgm:cxn modelId="{07973547-2A1E-2947-B601-C40F558681EB}" type="presParOf" srcId="{B5A9200F-C0C0-8344-9B6B-6EF699ADFDA6}" destId="{7036949A-552E-2548-ADB7-D0E4BBF3A6FB}" srcOrd="3" destOrd="0" presId="urn:microsoft.com/office/officeart/2005/8/layout/radial4"/>
    <dgm:cxn modelId="{EB5D4726-DEE2-0541-ACA9-D346721F307C}" type="presParOf" srcId="{B5A9200F-C0C0-8344-9B6B-6EF699ADFDA6}" destId="{9CE96ED0-46A0-1F43-8792-49B651294ECA}" srcOrd="4" destOrd="0" presId="urn:microsoft.com/office/officeart/2005/8/layout/radial4"/>
    <dgm:cxn modelId="{39F21A7A-473E-2841-BC2F-9FDFF333E595}" type="presParOf" srcId="{B5A9200F-C0C0-8344-9B6B-6EF699ADFDA6}" destId="{9E4AC60C-4684-144B-83B4-DDE74FEC3FB9}" srcOrd="5" destOrd="0" presId="urn:microsoft.com/office/officeart/2005/8/layout/radial4"/>
    <dgm:cxn modelId="{1018DA9E-7093-944D-ABDF-A5D3B05296A4}" type="presParOf" srcId="{B5A9200F-C0C0-8344-9B6B-6EF699ADFDA6}" destId="{02AB1264-CB08-7D46-856F-CF2A4A0075A2}" srcOrd="6" destOrd="0" presId="urn:microsoft.com/office/officeart/2005/8/layout/radial4"/>
    <dgm:cxn modelId="{62F4BACD-D90C-FE48-9843-A4D93692B0B6}" type="presParOf" srcId="{B5A9200F-C0C0-8344-9B6B-6EF699ADFDA6}" destId="{427A86E8-4214-D040-85AD-051C22B6D2B7}" srcOrd="7" destOrd="0" presId="urn:microsoft.com/office/officeart/2005/8/layout/radial4"/>
    <dgm:cxn modelId="{D912B38B-13E4-8B4B-AFCB-26731432B3F0}" type="presParOf" srcId="{B5A9200F-C0C0-8344-9B6B-6EF699ADFDA6}" destId="{8E2466C5-EFC1-834B-89DA-3009A0F795CC}" srcOrd="8" destOrd="0" presId="urn:microsoft.com/office/officeart/2005/8/layout/radial4"/>
    <dgm:cxn modelId="{C40A9614-EDD1-B94A-8CB8-A5870CCD14F6}" type="presParOf" srcId="{B5A9200F-C0C0-8344-9B6B-6EF699ADFDA6}" destId="{77AC94D4-D3E8-3D48-AF18-73DDC777AEBB}" srcOrd="9" destOrd="0" presId="urn:microsoft.com/office/officeart/2005/8/layout/radial4"/>
    <dgm:cxn modelId="{22945890-8C95-0843-8AEF-62D6E82E90EE}" type="presParOf" srcId="{B5A9200F-C0C0-8344-9B6B-6EF699ADFDA6}" destId="{C104F36E-4489-1442-B10C-5FDDD555376D}" srcOrd="10" destOrd="0" presId="urn:microsoft.com/office/officeart/2005/8/layout/radial4"/>
    <dgm:cxn modelId="{98310347-3967-AE4E-AEF4-281B4F9AF956}" type="presParOf" srcId="{B5A9200F-C0C0-8344-9B6B-6EF699ADFDA6}" destId="{4DDDB36F-49FA-E445-AAE6-4BB8D4CB3C5D}" srcOrd="11" destOrd="0" presId="urn:microsoft.com/office/officeart/2005/8/layout/radial4"/>
    <dgm:cxn modelId="{94BCA89C-E278-E54B-92B2-E2CFB95B63DC}" type="presParOf" srcId="{B5A9200F-C0C0-8344-9B6B-6EF699ADFDA6}" destId="{41383F17-CB49-D147-AFD1-84163666208E}" srcOrd="12" destOrd="0" presId="urn:microsoft.com/office/officeart/2005/8/layout/radial4"/>
    <dgm:cxn modelId="{10817280-434D-5E4A-98A2-C49FFB4C39BC}" type="presParOf" srcId="{B5A9200F-C0C0-8344-9B6B-6EF699ADFDA6}" destId="{3FC9905B-B2C4-2447-8166-4F5E8264C01A}" srcOrd="13" destOrd="0" presId="urn:microsoft.com/office/officeart/2005/8/layout/radial4"/>
    <dgm:cxn modelId="{2ADB167F-D88C-5249-8433-A7C99E5208A7}" type="presParOf" srcId="{B5A9200F-C0C0-8344-9B6B-6EF699ADFDA6}" destId="{CFB16745-9760-EA4B-822D-3F4F8E6FAC4B}"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AC11A-B529-9B4B-B58C-7A6363891EEE}">
      <dsp:nvSpPr>
        <dsp:cNvPr id="0" name=""/>
        <dsp:cNvSpPr/>
      </dsp:nvSpPr>
      <dsp:spPr>
        <a:xfrm>
          <a:off x="2841619" y="1272949"/>
          <a:ext cx="3092394" cy="309239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Nanotechnology</a:t>
          </a:r>
          <a:endParaRPr lang="en-US" sz="2300" kern="1200" dirty="0"/>
        </a:p>
      </dsp:txBody>
      <dsp:txXfrm>
        <a:off x="3294490" y="1725820"/>
        <a:ext cx="2186652" cy="2186652"/>
      </dsp:txXfrm>
    </dsp:sp>
    <dsp:sp modelId="{6E0C33F3-A303-3842-B252-3B2AC77412AA}">
      <dsp:nvSpPr>
        <dsp:cNvPr id="0" name=""/>
        <dsp:cNvSpPr/>
      </dsp:nvSpPr>
      <dsp:spPr>
        <a:xfrm>
          <a:off x="3614718" y="30576"/>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Aerospace</a:t>
          </a:r>
          <a:endParaRPr lang="en-US" sz="1600" kern="1200" dirty="0"/>
        </a:p>
      </dsp:txBody>
      <dsp:txXfrm>
        <a:off x="3841153" y="257011"/>
        <a:ext cx="1093327" cy="1093327"/>
      </dsp:txXfrm>
    </dsp:sp>
    <dsp:sp modelId="{9B3831FA-5F24-384F-864F-F23F7A6D006E}">
      <dsp:nvSpPr>
        <dsp:cNvPr id="0" name=""/>
        <dsp:cNvSpPr/>
      </dsp:nvSpPr>
      <dsp:spPr>
        <a:xfrm>
          <a:off x="4910238" y="502107"/>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Food and agriculture</a:t>
          </a:r>
          <a:endParaRPr lang="en-US" sz="1600" kern="1200" dirty="0"/>
        </a:p>
      </dsp:txBody>
      <dsp:txXfrm>
        <a:off x="5136673" y="728542"/>
        <a:ext cx="1093327" cy="1093327"/>
      </dsp:txXfrm>
    </dsp:sp>
    <dsp:sp modelId="{16C03D0C-53BB-9048-A3F8-D448237A2A0B}">
      <dsp:nvSpPr>
        <dsp:cNvPr id="0" name=""/>
        <dsp:cNvSpPr/>
      </dsp:nvSpPr>
      <dsp:spPr>
        <a:xfrm>
          <a:off x="5599570" y="1696065"/>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Medicine</a:t>
          </a:r>
          <a:endParaRPr lang="en-US" sz="1600" kern="1200" dirty="0"/>
        </a:p>
      </dsp:txBody>
      <dsp:txXfrm>
        <a:off x="5826005" y="1922500"/>
        <a:ext cx="1093327" cy="1093327"/>
      </dsp:txXfrm>
    </dsp:sp>
    <dsp:sp modelId="{F8B73972-1262-974E-AA3B-690381892BC7}">
      <dsp:nvSpPr>
        <dsp:cNvPr id="0" name=""/>
        <dsp:cNvSpPr/>
      </dsp:nvSpPr>
      <dsp:spPr>
        <a:xfrm>
          <a:off x="5360167" y="3053783"/>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Bio-technology</a:t>
          </a:r>
          <a:endParaRPr lang="en-US" sz="1600" kern="1200" dirty="0"/>
        </a:p>
      </dsp:txBody>
      <dsp:txXfrm>
        <a:off x="5586602" y="3280218"/>
        <a:ext cx="1093327" cy="1093327"/>
      </dsp:txXfrm>
    </dsp:sp>
    <dsp:sp modelId="{86D648FA-C8F0-9346-AE5A-6AD6E48F9C06}">
      <dsp:nvSpPr>
        <dsp:cNvPr id="0" name=""/>
        <dsp:cNvSpPr/>
      </dsp:nvSpPr>
      <dsp:spPr>
        <a:xfrm>
          <a:off x="4304050" y="3939971"/>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Energy/ </a:t>
          </a:r>
          <a:r>
            <a:rPr lang="en-US" sz="1600" kern="1200" dirty="0" err="1" smtClean="0"/>
            <a:t>Env</a:t>
          </a:r>
          <a:endParaRPr lang="en-US" sz="1200" kern="1200" dirty="0"/>
        </a:p>
      </dsp:txBody>
      <dsp:txXfrm>
        <a:off x="4530485" y="4166406"/>
        <a:ext cx="1093327" cy="1093327"/>
      </dsp:txXfrm>
    </dsp:sp>
    <dsp:sp modelId="{6D942923-9FD1-F94A-BFDA-53004B1AE390}">
      <dsp:nvSpPr>
        <dsp:cNvPr id="0" name=""/>
        <dsp:cNvSpPr/>
      </dsp:nvSpPr>
      <dsp:spPr>
        <a:xfrm>
          <a:off x="2925386" y="3939971"/>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Trans-</a:t>
          </a:r>
          <a:r>
            <a:rPr lang="en-US" sz="1600" kern="1200" dirty="0" err="1" smtClean="0"/>
            <a:t>portation</a:t>
          </a:r>
          <a:endParaRPr lang="en-US" sz="1600" kern="1200" dirty="0"/>
        </a:p>
      </dsp:txBody>
      <dsp:txXfrm>
        <a:off x="3151821" y="4166406"/>
        <a:ext cx="1093327" cy="1093327"/>
      </dsp:txXfrm>
    </dsp:sp>
    <dsp:sp modelId="{3C1FA991-211D-6E41-B4BA-84FE76782002}">
      <dsp:nvSpPr>
        <dsp:cNvPr id="0" name=""/>
        <dsp:cNvSpPr/>
      </dsp:nvSpPr>
      <dsp:spPr>
        <a:xfrm>
          <a:off x="1869268" y="3053783"/>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National security</a:t>
          </a:r>
          <a:endParaRPr lang="en-US" sz="1600" kern="1200" dirty="0"/>
        </a:p>
      </dsp:txBody>
      <dsp:txXfrm>
        <a:off x="2095703" y="3280218"/>
        <a:ext cx="1093327" cy="1093327"/>
      </dsp:txXfrm>
    </dsp:sp>
    <dsp:sp modelId="{4B35892B-2F95-E54E-871F-B4DFB8B5782D}">
      <dsp:nvSpPr>
        <dsp:cNvPr id="0" name=""/>
        <dsp:cNvSpPr/>
      </dsp:nvSpPr>
      <dsp:spPr>
        <a:xfrm>
          <a:off x="1629866" y="1696065"/>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Advanced materials/textiles</a:t>
          </a:r>
          <a:endParaRPr lang="en-US" sz="1600" kern="1200" dirty="0"/>
        </a:p>
      </dsp:txBody>
      <dsp:txXfrm>
        <a:off x="1856301" y="1922500"/>
        <a:ext cx="1093327" cy="1093327"/>
      </dsp:txXfrm>
    </dsp:sp>
    <dsp:sp modelId="{537B3305-C081-E844-919F-F8A532975EE8}">
      <dsp:nvSpPr>
        <dsp:cNvPr id="0" name=""/>
        <dsp:cNvSpPr/>
      </dsp:nvSpPr>
      <dsp:spPr>
        <a:xfrm>
          <a:off x="2319198" y="502107"/>
          <a:ext cx="1546197" cy="154619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Cosmetics</a:t>
          </a:r>
          <a:endParaRPr lang="en-US" sz="1600" kern="1200" dirty="0"/>
        </a:p>
      </dsp:txBody>
      <dsp:txXfrm>
        <a:off x="2545633" y="728542"/>
        <a:ext cx="1093327" cy="1093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3604D-05A8-9543-87FC-37EC28D07504}">
      <dsp:nvSpPr>
        <dsp:cNvPr id="0" name=""/>
        <dsp:cNvSpPr/>
      </dsp:nvSpPr>
      <dsp:spPr>
        <a:xfrm>
          <a:off x="3303" y="1734"/>
          <a:ext cx="8222993" cy="9966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Broad Categories: Engineered </a:t>
          </a:r>
          <a:r>
            <a:rPr lang="en-US" sz="3000" kern="1200" dirty="0" err="1" smtClean="0"/>
            <a:t>Nanomaterials</a:t>
          </a:r>
          <a:endParaRPr lang="en-US" sz="3000" kern="1200" dirty="0"/>
        </a:p>
      </dsp:txBody>
      <dsp:txXfrm>
        <a:off x="32494" y="30925"/>
        <a:ext cx="8164611" cy="938273"/>
      </dsp:txXfrm>
    </dsp:sp>
    <dsp:sp modelId="{F0BA0968-B68C-8248-89CD-EE53EB1D4CE7}">
      <dsp:nvSpPr>
        <dsp:cNvPr id="0" name=""/>
        <dsp:cNvSpPr/>
      </dsp:nvSpPr>
      <dsp:spPr>
        <a:xfrm>
          <a:off x="3303" y="1161310"/>
          <a:ext cx="1541040" cy="1599998"/>
        </a:xfrm>
        <a:prstGeom prst="roundRect">
          <a:avLst>
            <a:gd name="adj" fmla="val 1000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Carbon-based</a:t>
          </a:r>
          <a:endParaRPr lang="en-US" sz="1800" b="1" kern="1200" dirty="0"/>
        </a:p>
      </dsp:txBody>
      <dsp:txXfrm>
        <a:off x="48439" y="1206446"/>
        <a:ext cx="1450768" cy="1509726"/>
      </dsp:txXfrm>
    </dsp:sp>
    <dsp:sp modelId="{F867C1C6-70A4-034E-A62C-8D9DED9CFF47}">
      <dsp:nvSpPr>
        <dsp:cNvPr id="0" name=""/>
        <dsp:cNvSpPr/>
      </dsp:nvSpPr>
      <dsp:spPr>
        <a:xfrm>
          <a:off x="3303" y="2924229"/>
          <a:ext cx="1541040" cy="1599998"/>
        </a:xfrm>
        <a:prstGeom prst="roundRect">
          <a:avLst>
            <a:gd name="adj" fmla="val 1000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fullerenes, carbon nanotubes</a:t>
          </a:r>
          <a:endParaRPr lang="en-US" sz="1500" kern="1200" dirty="0"/>
        </a:p>
      </dsp:txBody>
      <dsp:txXfrm>
        <a:off x="48439" y="2969365"/>
        <a:ext cx="1450768" cy="1509726"/>
      </dsp:txXfrm>
    </dsp:sp>
    <dsp:sp modelId="{28D986B1-78A3-784D-9463-7FC6885F36D0}">
      <dsp:nvSpPr>
        <dsp:cNvPr id="0" name=""/>
        <dsp:cNvSpPr/>
      </dsp:nvSpPr>
      <dsp:spPr>
        <a:xfrm>
          <a:off x="1673791" y="1161310"/>
          <a:ext cx="1541040" cy="1599998"/>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Metal </a:t>
          </a:r>
          <a:endParaRPr lang="en-US" sz="1800" b="1" kern="1200" dirty="0"/>
        </a:p>
      </dsp:txBody>
      <dsp:txXfrm>
        <a:off x="1718927" y="1206446"/>
        <a:ext cx="1450768" cy="1509726"/>
      </dsp:txXfrm>
    </dsp:sp>
    <dsp:sp modelId="{40F9AE64-D0E8-904B-A42E-0CED887CB697}">
      <dsp:nvSpPr>
        <dsp:cNvPr id="0" name=""/>
        <dsp:cNvSpPr/>
      </dsp:nvSpPr>
      <dsp:spPr>
        <a:xfrm>
          <a:off x="1673791" y="2924229"/>
          <a:ext cx="1541040" cy="1599998"/>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Silver, gold, copper </a:t>
          </a:r>
          <a:endParaRPr lang="en-US" sz="1500" kern="1200" dirty="0"/>
        </a:p>
      </dsp:txBody>
      <dsp:txXfrm>
        <a:off x="1718927" y="2969365"/>
        <a:ext cx="1450768" cy="1509726"/>
      </dsp:txXfrm>
    </dsp:sp>
    <dsp:sp modelId="{DF3F8093-13AC-C74A-AE7D-436EBECB7B68}">
      <dsp:nvSpPr>
        <dsp:cNvPr id="0" name=""/>
        <dsp:cNvSpPr/>
      </dsp:nvSpPr>
      <dsp:spPr>
        <a:xfrm>
          <a:off x="3344279" y="1161310"/>
          <a:ext cx="1541040" cy="159999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Metal Oxides</a:t>
          </a:r>
          <a:endParaRPr lang="en-US" sz="1800" b="1" kern="1200" dirty="0"/>
        </a:p>
      </dsp:txBody>
      <dsp:txXfrm>
        <a:off x="3389415" y="1206446"/>
        <a:ext cx="1450768" cy="1509726"/>
      </dsp:txXfrm>
    </dsp:sp>
    <dsp:sp modelId="{53F9DB69-E0AD-CD4A-89A2-C7A3F769EB0D}">
      <dsp:nvSpPr>
        <dsp:cNvPr id="0" name=""/>
        <dsp:cNvSpPr/>
      </dsp:nvSpPr>
      <dsp:spPr>
        <a:xfrm>
          <a:off x="3344279" y="2924229"/>
          <a:ext cx="1541040" cy="159999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Titanium dioxide, zinc oxide, iron oxide</a:t>
          </a:r>
          <a:endParaRPr lang="en-US" sz="1500" kern="1200" dirty="0"/>
        </a:p>
      </dsp:txBody>
      <dsp:txXfrm>
        <a:off x="3389415" y="2969365"/>
        <a:ext cx="1450768" cy="1509726"/>
      </dsp:txXfrm>
    </dsp:sp>
    <dsp:sp modelId="{0B76B608-EE30-EE49-A828-352077291927}">
      <dsp:nvSpPr>
        <dsp:cNvPr id="0" name=""/>
        <dsp:cNvSpPr/>
      </dsp:nvSpPr>
      <dsp:spPr>
        <a:xfrm>
          <a:off x="5014767" y="1161310"/>
          <a:ext cx="1541040" cy="159999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Dendrimers</a:t>
          </a:r>
          <a:endParaRPr lang="en-US" sz="1800" b="1" kern="1200" dirty="0"/>
        </a:p>
      </dsp:txBody>
      <dsp:txXfrm>
        <a:off x="5059903" y="1206446"/>
        <a:ext cx="1450768" cy="1509726"/>
      </dsp:txXfrm>
    </dsp:sp>
    <dsp:sp modelId="{BF504822-788F-A249-A432-A51F825288DF}">
      <dsp:nvSpPr>
        <dsp:cNvPr id="0" name=""/>
        <dsp:cNvSpPr/>
      </dsp:nvSpPr>
      <dsp:spPr>
        <a:xfrm>
          <a:off x="5014767" y="2924229"/>
          <a:ext cx="1541040" cy="159999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Hyperbranched</a:t>
          </a:r>
          <a:r>
            <a:rPr lang="en-US" sz="1500" kern="1200" dirty="0" smtClean="0"/>
            <a:t> polymers, </a:t>
          </a:r>
          <a:r>
            <a:rPr lang="en-US" sz="1500" kern="1200" dirty="0" err="1" smtClean="0"/>
            <a:t>dendrigraft</a:t>
          </a:r>
          <a:r>
            <a:rPr lang="en-US" sz="1500" kern="1200" dirty="0" smtClean="0"/>
            <a:t> polymers, </a:t>
          </a:r>
          <a:r>
            <a:rPr lang="en-US" sz="1500" kern="1200" dirty="0" err="1" smtClean="0"/>
            <a:t>dendrons</a:t>
          </a:r>
          <a:endParaRPr lang="en-US" sz="1500" kern="1200" dirty="0"/>
        </a:p>
      </dsp:txBody>
      <dsp:txXfrm>
        <a:off x="5059903" y="2969365"/>
        <a:ext cx="1450768" cy="1509726"/>
      </dsp:txXfrm>
    </dsp:sp>
    <dsp:sp modelId="{A32CF283-F9E0-FB41-A3B9-D65A5CC1286D}">
      <dsp:nvSpPr>
        <dsp:cNvPr id="0" name=""/>
        <dsp:cNvSpPr/>
      </dsp:nvSpPr>
      <dsp:spPr>
        <a:xfrm>
          <a:off x="6685256" y="1161310"/>
          <a:ext cx="1541040" cy="159999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Composites</a:t>
          </a:r>
          <a:endParaRPr lang="en-US" sz="1800" b="1" kern="1200" dirty="0"/>
        </a:p>
      </dsp:txBody>
      <dsp:txXfrm>
        <a:off x="6730392" y="1206446"/>
        <a:ext cx="1450768" cy="1509726"/>
      </dsp:txXfrm>
    </dsp:sp>
    <dsp:sp modelId="{C711118F-065B-1F4C-955B-474369A96F8E}">
      <dsp:nvSpPr>
        <dsp:cNvPr id="0" name=""/>
        <dsp:cNvSpPr/>
      </dsp:nvSpPr>
      <dsp:spPr>
        <a:xfrm>
          <a:off x="6685256" y="2924229"/>
          <a:ext cx="1541040" cy="159999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Nano clays, polymer beads</a:t>
          </a:r>
          <a:endParaRPr lang="en-US" sz="1500" kern="1200" dirty="0"/>
        </a:p>
      </dsp:txBody>
      <dsp:txXfrm>
        <a:off x="6730392" y="2969365"/>
        <a:ext cx="1450768" cy="1509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CCB7-E374-1E46-8D3F-2AB0E5F668E6}">
      <dsp:nvSpPr>
        <dsp:cNvPr id="0" name=""/>
        <dsp:cNvSpPr/>
      </dsp:nvSpPr>
      <dsp:spPr>
        <a:xfrm>
          <a:off x="1411204" y="2503403"/>
          <a:ext cx="1644421" cy="14253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bg1"/>
              </a:solidFill>
            </a:rPr>
            <a:t>Nanoscale </a:t>
          </a:r>
          <a:r>
            <a:rPr lang="en-US" sz="1400" b="1" kern="1200" dirty="0" smtClean="0">
              <a:solidFill>
                <a:schemeClr val="bg1"/>
              </a:solidFill>
            </a:rPr>
            <a:t>performance benefits</a:t>
          </a:r>
          <a:endParaRPr lang="en-US" sz="1400" b="1" kern="1200" dirty="0">
            <a:solidFill>
              <a:schemeClr val="bg1"/>
            </a:solidFill>
          </a:endParaRPr>
        </a:p>
      </dsp:txBody>
      <dsp:txXfrm>
        <a:off x="1652024" y="2712138"/>
        <a:ext cx="1162781" cy="1007861"/>
      </dsp:txXfrm>
    </dsp:sp>
    <dsp:sp modelId="{978AF0BF-E53F-1F43-A1E4-8EEA4E9E6E1B}">
      <dsp:nvSpPr>
        <dsp:cNvPr id="0" name=""/>
        <dsp:cNvSpPr/>
      </dsp:nvSpPr>
      <dsp:spPr>
        <a:xfrm rot="10800000">
          <a:off x="493187" y="3047101"/>
          <a:ext cx="867526" cy="33793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0A13C5-2FF9-1F4E-906A-01CB127422DC}">
      <dsp:nvSpPr>
        <dsp:cNvPr id="0" name=""/>
        <dsp:cNvSpPr/>
      </dsp:nvSpPr>
      <dsp:spPr>
        <a:xfrm>
          <a:off x="-70039" y="2765487"/>
          <a:ext cx="1126453" cy="9011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FFFF"/>
              </a:solidFill>
            </a:rPr>
            <a:t>More durable</a:t>
          </a:r>
          <a:endParaRPr lang="en-US" sz="1800" kern="1200" dirty="0">
            <a:solidFill>
              <a:srgbClr val="FFFFFF"/>
            </a:solidFill>
          </a:endParaRPr>
        </a:p>
      </dsp:txBody>
      <dsp:txXfrm>
        <a:off x="-43645" y="2791881"/>
        <a:ext cx="1073665" cy="848375"/>
      </dsp:txXfrm>
    </dsp:sp>
    <dsp:sp modelId="{F2AAD464-FA38-5743-83DD-D44491E0F4A5}">
      <dsp:nvSpPr>
        <dsp:cNvPr id="0" name=""/>
        <dsp:cNvSpPr/>
      </dsp:nvSpPr>
      <dsp:spPr>
        <a:xfrm rot="13500000">
          <a:off x="867453" y="2143544"/>
          <a:ext cx="924810" cy="33793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0CFE10-B334-A64D-AD8A-009F001D7045}">
      <dsp:nvSpPr>
        <dsp:cNvPr id="0" name=""/>
        <dsp:cNvSpPr/>
      </dsp:nvSpPr>
      <dsp:spPr>
        <a:xfrm>
          <a:off x="439661" y="1534960"/>
          <a:ext cx="1126453" cy="9011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More reactive</a:t>
          </a:r>
          <a:endParaRPr lang="en-US" sz="1800" kern="1200" dirty="0">
            <a:solidFill>
              <a:schemeClr val="bg1"/>
            </a:solidFill>
          </a:endParaRPr>
        </a:p>
      </dsp:txBody>
      <dsp:txXfrm>
        <a:off x="466055" y="1561354"/>
        <a:ext cx="1073665" cy="848375"/>
      </dsp:txXfrm>
    </dsp:sp>
    <dsp:sp modelId="{5CF636C0-BA0C-934D-BB3B-9ED75A0E0C97}">
      <dsp:nvSpPr>
        <dsp:cNvPr id="0" name=""/>
        <dsp:cNvSpPr/>
      </dsp:nvSpPr>
      <dsp:spPr>
        <a:xfrm rot="16200000">
          <a:off x="1747892" y="1792396"/>
          <a:ext cx="971046" cy="33793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23497A-B0A2-A34C-8499-8C262576182E}">
      <dsp:nvSpPr>
        <dsp:cNvPr id="0" name=""/>
        <dsp:cNvSpPr/>
      </dsp:nvSpPr>
      <dsp:spPr>
        <a:xfrm>
          <a:off x="1670188" y="1025259"/>
          <a:ext cx="1126453" cy="9011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Stronger</a:t>
          </a:r>
          <a:endParaRPr lang="en-US" sz="1800" kern="1200" dirty="0">
            <a:solidFill>
              <a:schemeClr val="bg1"/>
            </a:solidFill>
          </a:endParaRPr>
        </a:p>
      </dsp:txBody>
      <dsp:txXfrm>
        <a:off x="1696582" y="1051653"/>
        <a:ext cx="1073665" cy="848375"/>
      </dsp:txXfrm>
    </dsp:sp>
    <dsp:sp modelId="{F541B9B2-E41D-C648-AC56-DC18FBDA302B}">
      <dsp:nvSpPr>
        <dsp:cNvPr id="0" name=""/>
        <dsp:cNvSpPr/>
      </dsp:nvSpPr>
      <dsp:spPr>
        <a:xfrm rot="18900000">
          <a:off x="2674566" y="2143544"/>
          <a:ext cx="924810" cy="33793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86B7C8-6955-7841-BCEF-520DDAA3D7B6}">
      <dsp:nvSpPr>
        <dsp:cNvPr id="0" name=""/>
        <dsp:cNvSpPr/>
      </dsp:nvSpPr>
      <dsp:spPr>
        <a:xfrm>
          <a:off x="2900715" y="1534960"/>
          <a:ext cx="1126453" cy="9011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Lighter</a:t>
          </a:r>
          <a:endParaRPr lang="en-US" sz="1800" kern="1200" dirty="0">
            <a:solidFill>
              <a:schemeClr val="bg1"/>
            </a:solidFill>
          </a:endParaRPr>
        </a:p>
      </dsp:txBody>
      <dsp:txXfrm>
        <a:off x="2927109" y="1561354"/>
        <a:ext cx="1073665" cy="848375"/>
      </dsp:txXfrm>
    </dsp:sp>
    <dsp:sp modelId="{B218D652-8419-A94A-B81F-AA0E461B7D00}">
      <dsp:nvSpPr>
        <dsp:cNvPr id="0" name=""/>
        <dsp:cNvSpPr/>
      </dsp:nvSpPr>
      <dsp:spPr>
        <a:xfrm>
          <a:off x="3106116" y="3047101"/>
          <a:ext cx="867526" cy="33793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2F6180-0892-E347-ABC8-FD6ED2F6768F}">
      <dsp:nvSpPr>
        <dsp:cNvPr id="0" name=""/>
        <dsp:cNvSpPr/>
      </dsp:nvSpPr>
      <dsp:spPr>
        <a:xfrm>
          <a:off x="3269632" y="2765487"/>
          <a:ext cx="1408022" cy="9011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rPr>
            <a:t>Better </a:t>
          </a:r>
          <a:r>
            <a:rPr lang="en-US" sz="1600" u="none" kern="1200" dirty="0" smtClean="0">
              <a:solidFill>
                <a:srgbClr val="FFFFFF"/>
              </a:solidFill>
            </a:rPr>
            <a:t>electrical</a:t>
          </a:r>
          <a:r>
            <a:rPr lang="en-US" sz="1600" kern="1200" dirty="0" smtClean="0">
              <a:solidFill>
                <a:srgbClr val="FFFFFF"/>
              </a:solidFill>
            </a:rPr>
            <a:t> conductivity</a:t>
          </a:r>
          <a:endParaRPr lang="en-US" sz="1600" kern="1200" dirty="0">
            <a:solidFill>
              <a:srgbClr val="FFFFFF"/>
            </a:solidFill>
          </a:endParaRPr>
        </a:p>
      </dsp:txBody>
      <dsp:txXfrm>
        <a:off x="3296026" y="2791881"/>
        <a:ext cx="1355234" cy="848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DAB9B-1F66-9F48-9E93-E4F51F0DFBDB}">
      <dsp:nvSpPr>
        <dsp:cNvPr id="0" name=""/>
        <dsp:cNvSpPr/>
      </dsp:nvSpPr>
      <dsp:spPr>
        <a:xfrm>
          <a:off x="3128079" y="2251519"/>
          <a:ext cx="1557553" cy="1557553"/>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0000"/>
              </a:solidFill>
            </a:rPr>
            <a:t>Physicochemical characteristics governing inherent hazard of ENM</a:t>
          </a:r>
          <a:endParaRPr lang="en-US" sz="1000" b="1" kern="1200" dirty="0">
            <a:solidFill>
              <a:srgbClr val="000000"/>
            </a:solidFill>
          </a:endParaRPr>
        </a:p>
      </dsp:txBody>
      <dsp:txXfrm>
        <a:off x="3356177" y="2479617"/>
        <a:ext cx="1101357" cy="1101357"/>
      </dsp:txXfrm>
    </dsp:sp>
    <dsp:sp modelId="{D68C1F13-38F5-2945-B988-7918803180DD}">
      <dsp:nvSpPr>
        <dsp:cNvPr id="0" name=""/>
        <dsp:cNvSpPr/>
      </dsp:nvSpPr>
      <dsp:spPr>
        <a:xfrm rot="10800000">
          <a:off x="1313238" y="2808345"/>
          <a:ext cx="1715025" cy="443902"/>
        </a:xfrm>
        <a:prstGeom prst="leftArrow">
          <a:avLst>
            <a:gd name="adj1" fmla="val 60000"/>
            <a:gd name="adj2" fmla="val 50000"/>
          </a:avLst>
        </a:prstGeom>
        <a:solidFill>
          <a:srgbClr val="D94E4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D3C1E8-65D1-F54E-82FD-0CE8135B4B24}">
      <dsp:nvSpPr>
        <dsp:cNvPr id="0" name=""/>
        <dsp:cNvSpPr/>
      </dsp:nvSpPr>
      <dsp:spPr>
        <a:xfrm>
          <a:off x="768094" y="2594181"/>
          <a:ext cx="1090287" cy="872230"/>
        </a:xfrm>
        <a:prstGeom prst="roundRect">
          <a:avLst>
            <a:gd name="adj" fmla="val 10000"/>
          </a:avLst>
        </a:prstGeom>
        <a:solidFill>
          <a:srgbClr val="D94E4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Chemical composition</a:t>
          </a:r>
          <a:endParaRPr lang="en-US" sz="1400" kern="1200" dirty="0">
            <a:solidFill>
              <a:srgbClr val="000000"/>
            </a:solidFill>
          </a:endParaRPr>
        </a:p>
      </dsp:txBody>
      <dsp:txXfrm>
        <a:off x="793641" y="2619728"/>
        <a:ext cx="1039193" cy="821136"/>
      </dsp:txXfrm>
    </dsp:sp>
    <dsp:sp modelId="{7036949A-552E-2548-ADB7-D0E4BBF3A6FB}">
      <dsp:nvSpPr>
        <dsp:cNvPr id="0" name=""/>
        <dsp:cNvSpPr/>
      </dsp:nvSpPr>
      <dsp:spPr>
        <a:xfrm rot="12600000">
          <a:off x="1545832" y="1940292"/>
          <a:ext cx="1715025" cy="443902"/>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E96ED0-46A0-1F43-8792-49B651294ECA}">
      <dsp:nvSpPr>
        <dsp:cNvPr id="0" name=""/>
        <dsp:cNvSpPr/>
      </dsp:nvSpPr>
      <dsp:spPr>
        <a:xfrm>
          <a:off x="1115573" y="1297372"/>
          <a:ext cx="1090287" cy="87223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Surface area</a:t>
          </a:r>
          <a:endParaRPr lang="en-US" sz="1400" kern="1200" dirty="0">
            <a:solidFill>
              <a:srgbClr val="000000"/>
            </a:solidFill>
          </a:endParaRPr>
        </a:p>
      </dsp:txBody>
      <dsp:txXfrm>
        <a:off x="1141120" y="1322919"/>
        <a:ext cx="1039193" cy="821136"/>
      </dsp:txXfrm>
    </dsp:sp>
    <dsp:sp modelId="{9E4AC60C-4684-144B-83B4-DDE74FEC3FB9}">
      <dsp:nvSpPr>
        <dsp:cNvPr id="0" name=""/>
        <dsp:cNvSpPr/>
      </dsp:nvSpPr>
      <dsp:spPr>
        <a:xfrm rot="14400000">
          <a:off x="2181290" y="1304833"/>
          <a:ext cx="1715025" cy="443902"/>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AB1264-CB08-7D46-856F-CF2A4A0075A2}">
      <dsp:nvSpPr>
        <dsp:cNvPr id="0" name=""/>
        <dsp:cNvSpPr/>
      </dsp:nvSpPr>
      <dsp:spPr>
        <a:xfrm>
          <a:off x="2064903" y="348042"/>
          <a:ext cx="1090287" cy="8722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Shape</a:t>
          </a:r>
          <a:endParaRPr lang="en-US" sz="1400" kern="1200" dirty="0">
            <a:solidFill>
              <a:srgbClr val="000000"/>
            </a:solidFill>
          </a:endParaRPr>
        </a:p>
      </dsp:txBody>
      <dsp:txXfrm>
        <a:off x="2090450" y="373589"/>
        <a:ext cx="1039193" cy="821136"/>
      </dsp:txXfrm>
    </dsp:sp>
    <dsp:sp modelId="{427A86E8-4214-D040-85AD-051C22B6D2B7}">
      <dsp:nvSpPr>
        <dsp:cNvPr id="0" name=""/>
        <dsp:cNvSpPr/>
      </dsp:nvSpPr>
      <dsp:spPr>
        <a:xfrm rot="16200000">
          <a:off x="3049343" y="1072239"/>
          <a:ext cx="1715025" cy="443902"/>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2466C5-EFC1-834B-89DA-3009A0F795CC}">
      <dsp:nvSpPr>
        <dsp:cNvPr id="0" name=""/>
        <dsp:cNvSpPr/>
      </dsp:nvSpPr>
      <dsp:spPr>
        <a:xfrm>
          <a:off x="3361712" y="563"/>
          <a:ext cx="1090287" cy="87223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Size</a:t>
          </a:r>
          <a:endParaRPr lang="en-US" sz="1400" kern="1200" dirty="0">
            <a:solidFill>
              <a:srgbClr val="000000"/>
            </a:solidFill>
          </a:endParaRPr>
        </a:p>
      </dsp:txBody>
      <dsp:txXfrm>
        <a:off x="3387259" y="26110"/>
        <a:ext cx="1039193" cy="821136"/>
      </dsp:txXfrm>
    </dsp:sp>
    <dsp:sp modelId="{77AC94D4-D3E8-3D48-AF18-73DDC777AEBB}">
      <dsp:nvSpPr>
        <dsp:cNvPr id="0" name=""/>
        <dsp:cNvSpPr/>
      </dsp:nvSpPr>
      <dsp:spPr>
        <a:xfrm rot="18000000">
          <a:off x="3917396" y="1304833"/>
          <a:ext cx="1715025" cy="443902"/>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04F36E-4489-1442-B10C-5FDDD555376D}">
      <dsp:nvSpPr>
        <dsp:cNvPr id="0" name=""/>
        <dsp:cNvSpPr/>
      </dsp:nvSpPr>
      <dsp:spPr>
        <a:xfrm>
          <a:off x="4658521" y="348042"/>
          <a:ext cx="1090287" cy="87223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Chemical surface coatings</a:t>
          </a:r>
          <a:endParaRPr lang="en-US" sz="1400" kern="1200" dirty="0">
            <a:solidFill>
              <a:srgbClr val="000000"/>
            </a:solidFill>
          </a:endParaRPr>
        </a:p>
      </dsp:txBody>
      <dsp:txXfrm>
        <a:off x="4684068" y="373589"/>
        <a:ext cx="1039193" cy="821136"/>
      </dsp:txXfrm>
    </dsp:sp>
    <dsp:sp modelId="{4DDDB36F-49FA-E445-AAE6-4BB8D4CB3C5D}">
      <dsp:nvSpPr>
        <dsp:cNvPr id="0" name=""/>
        <dsp:cNvSpPr/>
      </dsp:nvSpPr>
      <dsp:spPr>
        <a:xfrm rot="19800000">
          <a:off x="4552855" y="1940292"/>
          <a:ext cx="1715025" cy="443902"/>
        </a:xfrm>
        <a:prstGeom prst="leftArrow">
          <a:avLst>
            <a:gd name="adj1" fmla="val 60000"/>
            <a:gd name="adj2" fmla="val 50000"/>
          </a:avLst>
        </a:prstGeom>
        <a:solidFill>
          <a:srgbClr val="D94E4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383F17-CB49-D147-AFD1-84163666208E}">
      <dsp:nvSpPr>
        <dsp:cNvPr id="0" name=""/>
        <dsp:cNvSpPr/>
      </dsp:nvSpPr>
      <dsp:spPr>
        <a:xfrm>
          <a:off x="5607852" y="1297372"/>
          <a:ext cx="1090287" cy="87223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Aspect ratio</a:t>
          </a:r>
          <a:endParaRPr lang="en-US" sz="1400" kern="1200" dirty="0">
            <a:solidFill>
              <a:srgbClr val="000000"/>
            </a:solidFill>
          </a:endParaRPr>
        </a:p>
      </dsp:txBody>
      <dsp:txXfrm>
        <a:off x="5633399" y="1322919"/>
        <a:ext cx="1039193" cy="821136"/>
      </dsp:txXfrm>
    </dsp:sp>
    <dsp:sp modelId="{3FC9905B-B2C4-2447-8166-4F5E8264C01A}">
      <dsp:nvSpPr>
        <dsp:cNvPr id="0" name=""/>
        <dsp:cNvSpPr/>
      </dsp:nvSpPr>
      <dsp:spPr>
        <a:xfrm>
          <a:off x="4785449" y="2808345"/>
          <a:ext cx="1715025" cy="443902"/>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B16745-9760-EA4B-822D-3F4F8E6FAC4B}">
      <dsp:nvSpPr>
        <dsp:cNvPr id="0" name=""/>
        <dsp:cNvSpPr/>
      </dsp:nvSpPr>
      <dsp:spPr>
        <a:xfrm>
          <a:off x="5955331" y="2594181"/>
          <a:ext cx="1090287" cy="87223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solidFill>
            </a:rPr>
            <a:t>Reactivity</a:t>
          </a:r>
          <a:endParaRPr lang="en-US" sz="1400" kern="1200" dirty="0">
            <a:solidFill>
              <a:srgbClr val="000000"/>
            </a:solidFill>
          </a:endParaRPr>
        </a:p>
      </dsp:txBody>
      <dsp:txXfrm>
        <a:off x="5980878" y="2619728"/>
        <a:ext cx="1039193" cy="82113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EE459-CF9D-48CB-99B4-FCC06918E4D9}" type="datetimeFigureOut">
              <a:rPr lang="en-US" smtClean="0"/>
              <a:t>11/17/2020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BC9F-45A1-45F1-850F-F1205A3E6D44}" type="slidenum">
              <a:rPr lang="en-US" smtClean="0"/>
              <a:t>‹#›</a:t>
            </a:fld>
            <a:endParaRPr lang="en-US"/>
          </a:p>
        </p:txBody>
      </p:sp>
    </p:spTree>
    <p:extLst>
      <p:ext uri="{BB962C8B-B14F-4D97-AF65-F5344CB8AC3E}">
        <p14:creationId xmlns:p14="http://schemas.microsoft.com/office/powerpoint/2010/main" val="381134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ABC9F-45A1-45F1-850F-F1205A3E6D44}" type="slidenum">
              <a:rPr lang="en-US" smtClean="0"/>
              <a:t>7</a:t>
            </a:fld>
            <a:endParaRPr lang="en-US"/>
          </a:p>
        </p:txBody>
      </p:sp>
    </p:spTree>
    <p:extLst>
      <p:ext uri="{BB962C8B-B14F-4D97-AF65-F5344CB8AC3E}">
        <p14:creationId xmlns:p14="http://schemas.microsoft.com/office/powerpoint/2010/main" val="14362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Engineered carbon nanotubes What are they?</a:t>
            </a:r>
            <a:r>
              <a:rPr lang="en-US" sz="1200" kern="1200" baseline="0" dirty="0" smtClean="0">
                <a:solidFill>
                  <a:schemeClr val="tx1"/>
                </a:solidFill>
                <a:effectLst/>
                <a:latin typeface="+mn-lt"/>
                <a:ea typeface="+mn-ea"/>
                <a:cs typeface="+mn-cs"/>
              </a:rPr>
              <a:t>  Carbon nanotubes or CNTs </a:t>
            </a:r>
            <a:r>
              <a:rPr lang="en-US" sz="1200" kern="1200" dirty="0" smtClean="0">
                <a:solidFill>
                  <a:schemeClr val="tx1"/>
                </a:solidFill>
                <a:effectLst/>
                <a:latin typeface="+mn-lt"/>
                <a:ea typeface="+mn-ea"/>
                <a:cs typeface="+mn-cs"/>
              </a:rPr>
              <a:t>are one class of </a:t>
            </a:r>
            <a:r>
              <a:rPr lang="en-US" sz="1200" kern="1200" dirty="0" err="1" smtClean="0">
                <a:solidFill>
                  <a:schemeClr val="tx1"/>
                </a:solidFill>
                <a:effectLst/>
                <a:latin typeface="+mn-lt"/>
                <a:ea typeface="+mn-ea"/>
                <a:cs typeface="+mn-cs"/>
              </a:rPr>
              <a:t>nanomaterials</a:t>
            </a:r>
            <a:r>
              <a:rPr lang="en-US" sz="1200" kern="1200" dirty="0" smtClean="0">
                <a:solidFill>
                  <a:schemeClr val="tx1"/>
                </a:solidFill>
                <a:effectLst/>
                <a:latin typeface="+mn-lt"/>
                <a:ea typeface="+mn-ea"/>
                <a:cs typeface="+mn-cs"/>
              </a:rPr>
              <a:t>, which most of you likely know are materials that are 1 billionth of a meter in any one dimension.  These engineered </a:t>
            </a:r>
            <a:r>
              <a:rPr lang="en-US" sz="1200" kern="1200" dirty="0" err="1" smtClean="0">
                <a:solidFill>
                  <a:schemeClr val="tx1"/>
                </a:solidFill>
                <a:effectLst/>
                <a:latin typeface="+mn-lt"/>
                <a:ea typeface="+mn-ea"/>
                <a:cs typeface="+mn-cs"/>
              </a:rPr>
              <a:t>nanomaterials</a:t>
            </a:r>
            <a:r>
              <a:rPr lang="en-US" sz="1200" kern="1200" dirty="0" smtClean="0">
                <a:solidFill>
                  <a:schemeClr val="tx1"/>
                </a:solidFill>
                <a:effectLst/>
                <a:latin typeface="+mn-lt"/>
                <a:ea typeface="+mn-ea"/>
                <a:cs typeface="+mn-cs"/>
              </a:rPr>
              <a:t> are hexagonal sheets of carbon or graphite that resemble miniscule rolls of chicken wire.  Most reports attribute our discovery of CNTs to 1991 when Japanese scientist working for the NEC Corp. described “nanometer-sized needle-like tubes of carbon” in the a paper published in the prestigious journal, Nature.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We’re specifically talking about engineered carbon nanotubes in this</a:t>
            </a:r>
            <a:r>
              <a:rPr lang="en-US" sz="1200" kern="1200" baseline="0" dirty="0" smtClean="0">
                <a:solidFill>
                  <a:schemeClr val="tx1"/>
                </a:solidFill>
                <a:effectLst/>
                <a:latin typeface="+mn-lt"/>
                <a:ea typeface="+mn-ea"/>
                <a:cs typeface="+mn-cs"/>
              </a:rPr>
              <a:t> report.  We’ve also discovered recently that carbon nanotubes can be produced in situations were there are extremely high temperature and the presence of metals, such as in volcanic eruptions.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2 general categories of carbon nanotubes. (1) Single-walled carbon nanotubes were are simply a single layer of the hexagonal sheet that you see to the right. These usually have diameters of only a few </a:t>
            </a:r>
            <a:r>
              <a:rPr lang="en-US" sz="1200" kern="1200" dirty="0" err="1" smtClean="0">
                <a:solidFill>
                  <a:schemeClr val="tx1"/>
                </a:solidFill>
                <a:effectLst/>
                <a:latin typeface="+mn-lt"/>
                <a:ea typeface="+mn-ea"/>
                <a:cs typeface="+mn-cs"/>
              </a:rPr>
              <a:t>nanomaters</a:t>
            </a:r>
            <a:r>
              <a:rPr lang="en-US" sz="1200" kern="1200" dirty="0" smtClean="0">
                <a:solidFill>
                  <a:schemeClr val="tx1"/>
                </a:solidFill>
                <a:effectLst/>
                <a:latin typeface="+mn-lt"/>
                <a:ea typeface="+mn-ea"/>
                <a:cs typeface="+mn-cs"/>
              </a:rPr>
              <a:t>.  Multi-walled carbon nanotubes are larger – envision multiple tubes inside one another.  They have larger diameters ranging from 5 nm to 200 nm.  While</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diameters of carbon nanotubes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in the </a:t>
            </a:r>
            <a:r>
              <a:rPr lang="en-US" sz="1200" kern="1200" dirty="0" err="1" smtClean="0">
                <a:solidFill>
                  <a:schemeClr val="tx1"/>
                </a:solidFill>
                <a:effectLst/>
                <a:latin typeface="+mn-lt"/>
                <a:ea typeface="+mn-ea"/>
                <a:cs typeface="+mn-cs"/>
              </a:rPr>
              <a:t>nanoscale</a:t>
            </a:r>
            <a:r>
              <a:rPr lang="en-US" sz="1200" kern="1200" dirty="0" smtClean="0">
                <a:solidFill>
                  <a:schemeClr val="tx1"/>
                </a:solidFill>
                <a:effectLst/>
                <a:latin typeface="+mn-lt"/>
                <a:ea typeface="+mn-ea"/>
                <a:cs typeface="+mn-cs"/>
              </a:rPr>
              <a:t> range, their lengths can be thousands of times longer…in the micrometer range.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It’s really important to note that CNTs are not a single material.  There are tens of thousands of variations based on differences in physical or chemical characteristics, such as size, shape, surface chemistry, reactivity among others.  This will be a key issue that will come up again and again in the themes of our report (and in the science on CNTs) that impact our understanding of health effects and policy approaches</a:t>
            </a:r>
            <a:r>
              <a:rPr lang="en-US" sz="1200" kern="1200" baseline="0" dirty="0" smtClean="0">
                <a:solidFill>
                  <a:schemeClr val="tx1"/>
                </a:solidFill>
                <a:effectLst/>
                <a:latin typeface="+mn-lt"/>
                <a:ea typeface="+mn-ea"/>
                <a:cs typeface="+mn-cs"/>
              </a:rPr>
              <a:t> for ensuring protections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B642145-1DE5-144B-BE41-6C3109C7D315}" type="slidenum">
              <a:rPr lang="en-US" smtClean="0"/>
              <a:t>10</a:t>
            </a:fld>
            <a:endParaRPr lang="en-US"/>
          </a:p>
        </p:txBody>
      </p:sp>
    </p:spTree>
    <p:extLst>
      <p:ext uri="{BB962C8B-B14F-4D97-AF65-F5344CB8AC3E}">
        <p14:creationId xmlns:p14="http://schemas.microsoft.com/office/powerpoint/2010/main" val="340815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ABEB9-4874-47A8-8464-030FC5537B4E}" type="slidenum">
              <a:rPr lang="en-US"/>
              <a:pPr/>
              <a:t>14</a:t>
            </a:fld>
            <a:endParaRPr lang="en-US"/>
          </a:p>
        </p:txBody>
      </p:sp>
      <p:sp>
        <p:nvSpPr>
          <p:cNvPr id="50178" name="Rectangle 2"/>
          <p:cNvSpPr>
            <a:spLocks noGrp="1" noRot="1" noChangeAspect="1" noChangeArrowheads="1" noTextEdit="1"/>
          </p:cNvSpPr>
          <p:nvPr>
            <p:ph type="sldImg"/>
          </p:nvPr>
        </p:nvSpPr>
        <p:spPr>
          <a:xfrm>
            <a:off x="1144588" y="685800"/>
            <a:ext cx="4572000" cy="3429000"/>
          </a:xfrm>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262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B7C42-6E7D-4357-A346-576CBE6AE07E}" type="slidenum">
              <a:rPr lang="en-US"/>
              <a:pPr/>
              <a:t>17</a:t>
            </a:fld>
            <a:endParaRPr lang="en-US"/>
          </a:p>
        </p:txBody>
      </p:sp>
      <p:sp>
        <p:nvSpPr>
          <p:cNvPr id="23554" name="Rectangle 2"/>
          <p:cNvSpPr>
            <a:spLocks noGrp="1" noRot="1" noChangeAspect="1" noChangeArrowheads="1" noTextEdit="1"/>
          </p:cNvSpPr>
          <p:nvPr>
            <p:ph type="sldImg"/>
          </p:nvPr>
        </p:nvSpPr>
        <p:spPr>
          <a:xfrm>
            <a:off x="1144588" y="685800"/>
            <a:ext cx="4572000" cy="3429000"/>
          </a:xfrm>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820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8CF4C-F6A5-4997-999E-8960E64635AA}" type="slidenum">
              <a:rPr lang="en-US"/>
              <a:pPr/>
              <a:t>18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Figure 7 Representative micrographs of MWCNT in subpleural tissues, visceral pleura and pleural space. In all four panels, the visceral</a:t>
            </a:r>
          </a:p>
          <a:p>
            <a:r>
              <a:rPr lang="en-US" dirty="0"/>
              <a:t>pleural surface runs along the top of each micrograph. The FESEM image in A shows a MWCNT loaded alveolar macrophage in an alveolus</a:t>
            </a:r>
          </a:p>
          <a:p>
            <a:r>
              <a:rPr lang="en-US" dirty="0"/>
              <a:t>immediately beneath the visceral pleura surface. The right side of the image shows a single MWCNT fiber penetrating the alveolar epithelium</a:t>
            </a:r>
          </a:p>
          <a:p>
            <a:r>
              <a:rPr lang="en-US" dirty="0"/>
              <a:t>into the subpleural tissues (80 </a:t>
            </a:r>
            <a:r>
              <a:rPr lang="en-US" dirty="0" err="1"/>
              <a:t>μg</a:t>
            </a:r>
            <a:r>
              <a:rPr lang="en-US" dirty="0"/>
              <a:t> dose, 28 day post-aspiration). Figure 7B shows a dilated subpleural lymphatic vessel which contains a</a:t>
            </a:r>
          </a:p>
          <a:p>
            <a:r>
              <a:rPr lang="en-US" dirty="0"/>
              <a:t>mononuclear inflammatory cell that is penetrated by several MWCNT fibers (80 </a:t>
            </a:r>
            <a:r>
              <a:rPr lang="en-US" dirty="0" err="1"/>
              <a:t>μg</a:t>
            </a:r>
            <a:r>
              <a:rPr lang="en-US" dirty="0"/>
              <a:t> dose, 56 day post-aspiration). A MWCNT penetrating the</a:t>
            </a:r>
          </a:p>
          <a:p>
            <a:r>
              <a:rPr lang="en-US" dirty="0"/>
              <a:t>visceral pleura is shown in the light micrograph of 7C with a MWCNT-loaded alveolar macrophage visible in the left side of the micrograph (80</a:t>
            </a:r>
          </a:p>
          <a:p>
            <a:r>
              <a:rPr lang="en-US" dirty="0" err="1"/>
              <a:t>μg</a:t>
            </a:r>
            <a:r>
              <a:rPr lang="en-US" dirty="0"/>
              <a:t> dose, 28 day post-aspiration). A single MWCNT penetrating from the subpleural tissue through the visceral pleura into the pleural space is</a:t>
            </a:r>
          </a:p>
          <a:p>
            <a:r>
              <a:rPr lang="en-US" dirty="0"/>
              <a:t>shown in the FESEM image of 7 D (80 </a:t>
            </a:r>
            <a:r>
              <a:rPr lang="en-US" dirty="0" err="1"/>
              <a:t>μg</a:t>
            </a:r>
            <a:r>
              <a:rPr lang="en-US" dirty="0"/>
              <a:t> dose, 56 day post-aspiration).</a:t>
            </a:r>
          </a:p>
        </p:txBody>
      </p:sp>
    </p:spTree>
    <p:extLst>
      <p:ext uri="{BB962C8B-B14F-4D97-AF65-F5344CB8AC3E}">
        <p14:creationId xmlns:p14="http://schemas.microsoft.com/office/powerpoint/2010/main" val="286954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AEE99-E72E-4D5B-9624-A13105586C44}" type="slidenum">
              <a:rPr lang="en-US"/>
              <a:pPr/>
              <a:t>19</a:t>
            </a:fld>
            <a:endParaRPr lang="en-US"/>
          </a:p>
        </p:txBody>
      </p:sp>
      <p:sp>
        <p:nvSpPr>
          <p:cNvPr id="25602" name="Rectangle 2"/>
          <p:cNvSpPr>
            <a:spLocks noGrp="1" noRot="1" noChangeAspec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088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ABC9F-45A1-45F1-850F-F1205A3E6D44}" type="slidenum">
              <a:rPr lang="en-US" smtClean="0"/>
              <a:t>23</a:t>
            </a:fld>
            <a:endParaRPr lang="en-US"/>
          </a:p>
        </p:txBody>
      </p:sp>
    </p:spTree>
    <p:extLst>
      <p:ext uri="{BB962C8B-B14F-4D97-AF65-F5344CB8AC3E}">
        <p14:creationId xmlns:p14="http://schemas.microsoft.com/office/powerpoint/2010/main" val="375663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ABC9F-45A1-45F1-850F-F1205A3E6D44}" type="slidenum">
              <a:rPr lang="en-US" smtClean="0"/>
              <a:t>30</a:t>
            </a:fld>
            <a:endParaRPr lang="en-US"/>
          </a:p>
        </p:txBody>
      </p:sp>
    </p:spTree>
    <p:extLst>
      <p:ext uri="{BB962C8B-B14F-4D97-AF65-F5344CB8AC3E}">
        <p14:creationId xmlns:p14="http://schemas.microsoft.com/office/powerpoint/2010/main" val="421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035" descr="TURI Banner July 20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9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94804" y="2130427"/>
            <a:ext cx="8555581" cy="1470025"/>
          </a:xfrm>
        </p:spPr>
        <p:txBody>
          <a:bodyPr/>
          <a:lstStyle>
            <a:lvl1pPr algn="ctr">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Box 6"/>
          <p:cNvSpPr txBox="1"/>
          <p:nvPr userDrawn="1"/>
        </p:nvSpPr>
        <p:spPr>
          <a:xfrm>
            <a:off x="142404" y="6521372"/>
            <a:ext cx="3975768" cy="246221"/>
          </a:xfrm>
          <a:prstGeom prst="rect">
            <a:avLst/>
          </a:prstGeom>
          <a:noFill/>
        </p:spPr>
        <p:txBody>
          <a:bodyPr wrap="none" rtlCol="0">
            <a:spAutoFit/>
          </a:bodyPr>
          <a:lstStyle/>
          <a:p>
            <a:r>
              <a:rPr lang="en-US" sz="1000" dirty="0">
                <a:solidFill>
                  <a:schemeClr val="bg1">
                    <a:lumMod val="50000"/>
                  </a:schemeClr>
                </a:solidFill>
                <a:latin typeface="Myriad Pro Light" pitchFamily="34" charset="0"/>
              </a:rPr>
              <a:t>© Toxics Use</a:t>
            </a:r>
            <a:r>
              <a:rPr lang="en-US" sz="1000" baseline="0" dirty="0">
                <a:solidFill>
                  <a:schemeClr val="bg1">
                    <a:lumMod val="50000"/>
                  </a:schemeClr>
                </a:solidFill>
                <a:latin typeface="Myriad Pro Light" pitchFamily="34" charset="0"/>
              </a:rPr>
              <a:t> Reduction Institute   University of Massachusetts Lowell</a:t>
            </a:r>
            <a:endParaRPr lang="en-US" sz="1000" dirty="0">
              <a:solidFill>
                <a:schemeClr val="bg1">
                  <a:lumMod val="50000"/>
                </a:schemeClr>
              </a:solidFill>
              <a:latin typeface="Myriad Pro Light" pitchFamily="34" charset="0"/>
            </a:endParaRPr>
          </a:p>
        </p:txBody>
      </p:sp>
      <p:sp>
        <p:nvSpPr>
          <p:cNvPr id="8" name="Rectangle 7"/>
          <p:cNvSpPr/>
          <p:nvPr userDrawn="1"/>
        </p:nvSpPr>
        <p:spPr>
          <a:xfrm>
            <a:off x="0" y="6425024"/>
            <a:ext cx="9144000" cy="438912"/>
          </a:xfrm>
          <a:prstGeom prst="rect">
            <a:avLst/>
          </a:prstGeom>
          <a:gradFill>
            <a:gsLst>
              <a:gs pos="0">
                <a:schemeClr val="tx2"/>
              </a:gs>
              <a:gs pos="80000">
                <a:schemeClr val="tx2">
                  <a:lumMod val="60000"/>
                  <a:lumOff val="40000"/>
                </a:schemeClr>
              </a:gs>
              <a:gs pos="100000">
                <a:schemeClr val="tx2">
                  <a:lumMod val="20000"/>
                  <a:lumOff val="80000"/>
                </a:schemeClr>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lvl="0"/>
            <a:endParaRPr lang="en-US" sz="1800" b="1" dirty="0">
              <a:solidFill>
                <a:schemeClr val="tx1"/>
              </a:solidFill>
            </a:endParaRPr>
          </a:p>
        </p:txBody>
      </p:sp>
      <p:pic>
        <p:nvPicPr>
          <p:cNvPr id="6" name="Picture 1039" descr="TURI"/>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627" b="5331"/>
          <a:stretch/>
        </p:blipFill>
        <p:spPr bwMode="auto">
          <a:xfrm>
            <a:off x="7511408" y="5570536"/>
            <a:ext cx="1476375" cy="10739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userDrawn="1"/>
        </p:nvSpPr>
        <p:spPr>
          <a:xfrm>
            <a:off x="142404" y="6541274"/>
            <a:ext cx="3975768" cy="246221"/>
          </a:xfrm>
          <a:prstGeom prst="rect">
            <a:avLst/>
          </a:prstGeom>
          <a:noFill/>
        </p:spPr>
        <p:txBody>
          <a:bodyPr wrap="none" rtlCol="0">
            <a:spAutoFit/>
          </a:bodyPr>
          <a:lstStyle/>
          <a:p>
            <a:r>
              <a:rPr lang="en-US" sz="1000" dirty="0">
                <a:solidFill>
                  <a:schemeClr val="accent1">
                    <a:lumMod val="75000"/>
                  </a:schemeClr>
                </a:solidFill>
                <a:latin typeface="Myriad Pro Light" pitchFamily="34" charset="0"/>
              </a:rPr>
              <a:t>© Toxics Use</a:t>
            </a:r>
            <a:r>
              <a:rPr lang="en-US" sz="1000" baseline="0" dirty="0">
                <a:solidFill>
                  <a:schemeClr val="accent1">
                    <a:lumMod val="75000"/>
                  </a:schemeClr>
                </a:solidFill>
                <a:latin typeface="Myriad Pro Light" pitchFamily="34" charset="0"/>
              </a:rPr>
              <a:t> Reduction Institute   University of Massachusetts Lowell</a:t>
            </a:r>
            <a:endParaRPr lang="en-US" sz="1000" dirty="0">
              <a:solidFill>
                <a:schemeClr val="accent1">
                  <a:lumMod val="75000"/>
                </a:schemeClr>
              </a:solidFill>
              <a:latin typeface="Myriad Pro Light" pitchFamily="34" charset="0"/>
            </a:endParaRPr>
          </a:p>
        </p:txBody>
      </p:sp>
    </p:spTree>
    <p:extLst>
      <p:ext uri="{BB962C8B-B14F-4D97-AF65-F5344CB8AC3E}">
        <p14:creationId xmlns:p14="http://schemas.microsoft.com/office/powerpoint/2010/main" val="216088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25024"/>
            <a:ext cx="9144000" cy="438912"/>
          </a:xfrm>
          <a:prstGeom prst="rect">
            <a:avLst/>
          </a:prstGeom>
          <a:gradFill>
            <a:gsLst>
              <a:gs pos="0">
                <a:schemeClr val="tx2"/>
              </a:gs>
              <a:gs pos="80000">
                <a:schemeClr val="tx2">
                  <a:lumMod val="60000"/>
                  <a:lumOff val="40000"/>
                </a:schemeClr>
              </a:gs>
              <a:gs pos="100000">
                <a:schemeClr val="tx2">
                  <a:lumMod val="20000"/>
                  <a:lumOff val="80000"/>
                </a:schemeClr>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lvl="0"/>
            <a:endParaRPr lang="en-US" sz="1800" b="1" dirty="0">
              <a:solidFill>
                <a:schemeClr val="tx1"/>
              </a:solidFill>
            </a:endParaRPr>
          </a:p>
        </p:txBody>
      </p:sp>
      <p:sp>
        <p:nvSpPr>
          <p:cNvPr id="6" name="Slide Number Placeholder 5"/>
          <p:cNvSpPr txBox="1">
            <a:spLocks/>
          </p:cNvSpPr>
          <p:nvPr/>
        </p:nvSpPr>
        <p:spPr>
          <a:xfrm>
            <a:off x="8600333"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C1F9B9C2-EB28-44F2-8C8D-4A1518CE53ED}"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2" name="Title 1"/>
          <p:cNvSpPr>
            <a:spLocks noGrp="1"/>
          </p:cNvSpPr>
          <p:nvPr>
            <p:ph type="title"/>
          </p:nvPr>
        </p:nvSpPr>
        <p:spPr/>
        <p:txBody>
          <a:bodyPr/>
          <a:lstStyle>
            <a:lvl1pPr>
              <a:defRPr sz="4000" b="1">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yriad Pro" pitchFamily="34" charset="0"/>
              </a:defRPr>
            </a:lvl1pPr>
            <a:lvl2pPr>
              <a:defRPr>
                <a:solidFill>
                  <a:schemeClr val="tx2"/>
                </a:solidFill>
                <a:latin typeface="Myriad Pro" pitchFamily="34" charset="0"/>
              </a:defRPr>
            </a:lvl2pPr>
            <a:lvl3pPr>
              <a:defRPr>
                <a:latin typeface="Myriad Pro" pitchFamily="34" charset="0"/>
              </a:defRPr>
            </a:lvl3pPr>
            <a:lvl4pPr>
              <a:defRPr>
                <a:solidFill>
                  <a:schemeClr val="tx1"/>
                </a:solidFill>
                <a:latin typeface="Myriad Pro" pitchFamily="34" charset="0"/>
              </a:defRPr>
            </a:lvl4pPr>
            <a:lvl5pPr>
              <a:defRPr>
                <a:solidFill>
                  <a:schemeClr val="tx2"/>
                </a:solidFill>
                <a:latin typeface="Myriad Pro"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142404" y="6521372"/>
            <a:ext cx="3975768" cy="246221"/>
          </a:xfrm>
          <a:prstGeom prst="rect">
            <a:avLst/>
          </a:prstGeom>
          <a:noFill/>
        </p:spPr>
        <p:txBody>
          <a:bodyPr wrap="none" rtlCol="0">
            <a:spAutoFit/>
          </a:bodyPr>
          <a:lstStyle/>
          <a:p>
            <a:r>
              <a:rPr lang="en-US" sz="1000" dirty="0">
                <a:solidFill>
                  <a:schemeClr val="accent1">
                    <a:lumMod val="75000"/>
                  </a:schemeClr>
                </a:solidFill>
                <a:latin typeface="Myriad Pro Light" pitchFamily="34" charset="0"/>
              </a:rPr>
              <a:t>© Toxics Use</a:t>
            </a:r>
            <a:r>
              <a:rPr lang="en-US" sz="1000" baseline="0" dirty="0">
                <a:solidFill>
                  <a:schemeClr val="accent1">
                    <a:lumMod val="75000"/>
                  </a:schemeClr>
                </a:solidFill>
                <a:latin typeface="Myriad Pro Light" pitchFamily="34" charset="0"/>
              </a:rPr>
              <a:t> Reduction Institute   University of Massachusetts Lowell</a:t>
            </a:r>
            <a:endParaRPr lang="en-US" sz="1000" dirty="0">
              <a:solidFill>
                <a:schemeClr val="accent1">
                  <a:lumMod val="75000"/>
                </a:schemeClr>
              </a:solidFill>
              <a:latin typeface="Myriad Pro Light" pitchFamily="34" charset="0"/>
            </a:endParaRPr>
          </a:p>
        </p:txBody>
      </p:sp>
    </p:spTree>
    <p:extLst>
      <p:ext uri="{BB962C8B-B14F-4D97-AF65-F5344CB8AC3E}">
        <p14:creationId xmlns:p14="http://schemas.microsoft.com/office/powerpoint/2010/main" val="32122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none" baseline="0">
                <a:latin typeface="Myriad Pro"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E6E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150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atin typeface="Myriad Pro"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129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0751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12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a:gsLst>
            <a:gs pos="0">
              <a:schemeClr val="tx1">
                <a:lumMod val="50000"/>
              </a:schemeClr>
            </a:gs>
            <a:gs pos="100000">
              <a:schemeClr val="tx1">
                <a:lumMod val="75000"/>
              </a:schemeClr>
            </a:gs>
          </a:gsLst>
          <a:lin ang="5400000" scaled="0"/>
        </a:gradFill>
        <a:effectLst/>
      </p:bgPr>
    </p:bg>
    <p:spTree>
      <p:nvGrpSpPr>
        <p:cNvPr id="1" name=""/>
        <p:cNvGrpSpPr/>
        <p:nvPr/>
      </p:nvGrpSpPr>
      <p:grpSpPr>
        <a:xfrm>
          <a:off x="0" y="0"/>
          <a:ext cx="0" cy="0"/>
          <a:chOff x="0" y="0"/>
          <a:chExt cx="0" cy="0"/>
        </a:xfrm>
      </p:grpSpPr>
      <p:sp>
        <p:nvSpPr>
          <p:cNvPr id="6" name="Slide Number Placeholder 5"/>
          <p:cNvSpPr txBox="1">
            <a:spLocks/>
          </p:cNvSpPr>
          <p:nvPr/>
        </p:nvSpPr>
        <p:spPr>
          <a:xfrm>
            <a:off x="8600333"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C1F9B9C2-EB28-44F2-8C8D-4A1518CE53ED}"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2" name="Title 1"/>
          <p:cNvSpPr>
            <a:spLocks noGrp="1"/>
          </p:cNvSpPr>
          <p:nvPr>
            <p:ph type="title"/>
          </p:nvPr>
        </p:nvSpPr>
        <p:spPr/>
        <p:txBody>
          <a:bodyPr/>
          <a:lstStyle>
            <a:lvl1pPr>
              <a:defRPr sz="4000" b="1">
                <a:solidFill>
                  <a:schemeClr val="bg1"/>
                </a:solidFill>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20000"/>
                    <a:lumOff val="80000"/>
                  </a:schemeClr>
                </a:solidFill>
                <a:latin typeface="Myriad Pro" pitchFamily="34" charset="0"/>
              </a:defRPr>
            </a:lvl1pPr>
            <a:lvl2pPr>
              <a:defRPr>
                <a:solidFill>
                  <a:schemeClr val="tx2">
                    <a:lumMod val="20000"/>
                    <a:lumOff val="80000"/>
                  </a:schemeClr>
                </a:solidFill>
                <a:latin typeface="Myriad Pro" pitchFamily="34" charset="0"/>
              </a:defRPr>
            </a:lvl2pPr>
            <a:lvl3pPr>
              <a:defRPr>
                <a:solidFill>
                  <a:schemeClr val="bg1">
                    <a:lumMod val="85000"/>
                  </a:schemeClr>
                </a:solidFill>
                <a:latin typeface="Myriad Pro" pitchFamily="34" charset="0"/>
              </a:defRPr>
            </a:lvl3pPr>
            <a:lvl4pPr>
              <a:defRPr>
                <a:solidFill>
                  <a:schemeClr val="tx1">
                    <a:lumMod val="20000"/>
                    <a:lumOff val="80000"/>
                  </a:schemeClr>
                </a:solidFill>
                <a:latin typeface="Myriad Pro" pitchFamily="34" charset="0"/>
              </a:defRPr>
            </a:lvl4pPr>
            <a:lvl5pPr>
              <a:defRPr>
                <a:solidFill>
                  <a:schemeClr val="tx2">
                    <a:lumMod val="20000"/>
                    <a:lumOff val="80000"/>
                  </a:schemeClr>
                </a:solidFill>
                <a:latin typeface="Myriad Pro"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142404" y="6521372"/>
            <a:ext cx="3975768" cy="246221"/>
          </a:xfrm>
          <a:prstGeom prst="rect">
            <a:avLst/>
          </a:prstGeom>
          <a:noFill/>
        </p:spPr>
        <p:txBody>
          <a:bodyPr wrap="none" rtlCol="0">
            <a:spAutoFit/>
          </a:bodyPr>
          <a:lstStyle/>
          <a:p>
            <a:r>
              <a:rPr lang="en-US" sz="1000" dirty="0">
                <a:solidFill>
                  <a:schemeClr val="bg1">
                    <a:lumMod val="85000"/>
                  </a:schemeClr>
                </a:solidFill>
                <a:latin typeface="Myriad Pro Light" pitchFamily="34" charset="0"/>
              </a:rPr>
              <a:t>© Toxics Use</a:t>
            </a:r>
            <a:r>
              <a:rPr lang="en-US" sz="1000" baseline="0" dirty="0">
                <a:solidFill>
                  <a:schemeClr val="bg1">
                    <a:lumMod val="85000"/>
                  </a:schemeClr>
                </a:solidFill>
                <a:latin typeface="Myriad Pro Light" pitchFamily="34" charset="0"/>
              </a:rPr>
              <a:t> Reduction Institute   University of Massachusetts Lowell</a:t>
            </a:r>
            <a:endParaRPr lang="en-US" sz="1000" dirty="0">
              <a:solidFill>
                <a:schemeClr val="bg1">
                  <a:lumMod val="85000"/>
                </a:schemeClr>
              </a:solidFill>
              <a:latin typeface="Myriad Pro Light" pitchFamily="34" charset="0"/>
            </a:endParaRPr>
          </a:p>
        </p:txBody>
      </p:sp>
    </p:spTree>
    <p:extLst>
      <p:ext uri="{BB962C8B-B14F-4D97-AF65-F5344CB8AC3E}">
        <p14:creationId xmlns:p14="http://schemas.microsoft.com/office/powerpoint/2010/main" val="363147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a:gsLst>
            <a:gs pos="0">
              <a:schemeClr val="tx2">
                <a:lumMod val="50000"/>
              </a:schemeClr>
            </a:gs>
            <a:gs pos="100000">
              <a:schemeClr val="tx2">
                <a:lumMod val="75000"/>
              </a:schemeClr>
            </a:gs>
          </a:gsLst>
          <a:lin ang="5400000" scaled="0"/>
        </a:gradFill>
        <a:effectLst/>
      </p:bgPr>
    </p:bg>
    <p:spTree>
      <p:nvGrpSpPr>
        <p:cNvPr id="1" name=""/>
        <p:cNvGrpSpPr/>
        <p:nvPr/>
      </p:nvGrpSpPr>
      <p:grpSpPr>
        <a:xfrm>
          <a:off x="0" y="0"/>
          <a:ext cx="0" cy="0"/>
          <a:chOff x="0" y="0"/>
          <a:chExt cx="0" cy="0"/>
        </a:xfrm>
      </p:grpSpPr>
      <p:sp>
        <p:nvSpPr>
          <p:cNvPr id="6" name="Slide Number Placeholder 5"/>
          <p:cNvSpPr txBox="1">
            <a:spLocks/>
          </p:cNvSpPr>
          <p:nvPr/>
        </p:nvSpPr>
        <p:spPr>
          <a:xfrm>
            <a:off x="8600333"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C1F9B9C2-EB28-44F2-8C8D-4A1518CE53ED}"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2" name="Title 1"/>
          <p:cNvSpPr>
            <a:spLocks noGrp="1"/>
          </p:cNvSpPr>
          <p:nvPr>
            <p:ph type="title"/>
          </p:nvPr>
        </p:nvSpPr>
        <p:spPr/>
        <p:txBody>
          <a:bodyPr/>
          <a:lstStyle>
            <a:lvl1pPr>
              <a:defRPr sz="4000" b="1">
                <a:solidFill>
                  <a:schemeClr val="bg1"/>
                </a:solidFill>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20000"/>
                    <a:lumOff val="80000"/>
                  </a:schemeClr>
                </a:solidFill>
                <a:latin typeface="Myriad Web Pro" panose="020B0503030403020204" pitchFamily="34" charset="0"/>
              </a:defRPr>
            </a:lvl1pPr>
            <a:lvl2pPr>
              <a:defRPr>
                <a:solidFill>
                  <a:schemeClr val="tx2">
                    <a:lumMod val="20000"/>
                    <a:lumOff val="80000"/>
                  </a:schemeClr>
                </a:solidFill>
                <a:latin typeface="Myriad Web Pro" panose="020B0503030403020204" pitchFamily="34" charset="0"/>
              </a:defRPr>
            </a:lvl2pPr>
            <a:lvl3pPr>
              <a:defRPr>
                <a:solidFill>
                  <a:schemeClr val="bg1">
                    <a:lumMod val="85000"/>
                  </a:schemeClr>
                </a:solidFill>
                <a:latin typeface="Myriad Web Pro" panose="020B0503030403020204" pitchFamily="34" charset="0"/>
              </a:defRPr>
            </a:lvl3pPr>
            <a:lvl4pPr>
              <a:defRPr>
                <a:solidFill>
                  <a:schemeClr val="tx1">
                    <a:lumMod val="20000"/>
                    <a:lumOff val="80000"/>
                  </a:schemeClr>
                </a:solidFill>
                <a:latin typeface="Myriad Web Pro" panose="020B0503030403020204" pitchFamily="34" charset="0"/>
              </a:defRPr>
            </a:lvl4pPr>
            <a:lvl5pPr>
              <a:defRPr>
                <a:solidFill>
                  <a:schemeClr val="tx2">
                    <a:lumMod val="20000"/>
                    <a:lumOff val="80000"/>
                  </a:schemeClr>
                </a:solidFill>
                <a:latin typeface="Myriad Web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142404" y="6521372"/>
            <a:ext cx="3975768" cy="246221"/>
          </a:xfrm>
          <a:prstGeom prst="rect">
            <a:avLst/>
          </a:prstGeom>
          <a:noFill/>
        </p:spPr>
        <p:txBody>
          <a:bodyPr wrap="none" rtlCol="0">
            <a:spAutoFit/>
          </a:bodyPr>
          <a:lstStyle/>
          <a:p>
            <a:r>
              <a:rPr lang="en-US" sz="1000" dirty="0">
                <a:solidFill>
                  <a:schemeClr val="bg1">
                    <a:lumMod val="85000"/>
                  </a:schemeClr>
                </a:solidFill>
                <a:latin typeface="Myriad Pro Light" pitchFamily="34" charset="0"/>
              </a:rPr>
              <a:t>© Toxics Use</a:t>
            </a:r>
            <a:r>
              <a:rPr lang="en-US" sz="1000" baseline="0" dirty="0">
                <a:solidFill>
                  <a:schemeClr val="bg1">
                    <a:lumMod val="85000"/>
                  </a:schemeClr>
                </a:solidFill>
                <a:latin typeface="Myriad Pro Light" pitchFamily="34" charset="0"/>
              </a:rPr>
              <a:t> Reduction Institute   University of Massachusetts Lowell</a:t>
            </a:r>
            <a:endParaRPr lang="en-US" sz="1000" dirty="0">
              <a:solidFill>
                <a:schemeClr val="bg1">
                  <a:lumMod val="85000"/>
                </a:schemeClr>
              </a:solidFill>
              <a:latin typeface="Myriad Pro Light" pitchFamily="34" charset="0"/>
            </a:endParaRPr>
          </a:p>
        </p:txBody>
      </p:sp>
    </p:spTree>
    <p:extLst>
      <p:ext uri="{BB962C8B-B14F-4D97-AF65-F5344CB8AC3E}">
        <p14:creationId xmlns:p14="http://schemas.microsoft.com/office/powerpoint/2010/main" val="29192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425024"/>
            <a:ext cx="9144000" cy="438912"/>
          </a:xfrm>
          <a:prstGeom prst="rect">
            <a:avLst/>
          </a:prstGeom>
          <a:gradFill>
            <a:gsLst>
              <a:gs pos="0">
                <a:schemeClr val="tx2"/>
              </a:gs>
              <a:gs pos="80000">
                <a:schemeClr val="tx2">
                  <a:lumMod val="60000"/>
                  <a:lumOff val="40000"/>
                </a:schemeClr>
              </a:gs>
              <a:gs pos="100000">
                <a:schemeClr val="tx2">
                  <a:lumMod val="20000"/>
                  <a:lumOff val="80000"/>
                </a:schemeClr>
              </a:gs>
            </a:gsLst>
            <a:lin ang="162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endParaRPr lang="en-US" sz="1800" b="1" dirty="0">
              <a:solidFill>
                <a:schemeClr val="tx1"/>
              </a:solidFill>
            </a:endParaRPr>
          </a:p>
        </p:txBody>
      </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5" name="Slide Number Placeholder 5"/>
          <p:cNvSpPr txBox="1">
            <a:spLocks/>
          </p:cNvSpPr>
          <p:nvPr/>
        </p:nvSpPr>
        <p:spPr>
          <a:xfrm>
            <a:off x="8591945" y="6568281"/>
            <a:ext cx="447675" cy="152400"/>
          </a:xfrm>
          <a:prstGeom prst="rect">
            <a:avLst/>
          </a:prstGeom>
        </p:spPr>
        <p:txBody>
          <a:bodyPr anchor="ctr"/>
          <a:lstStyle>
            <a:lvl1pPr algn="r">
              <a:defRPr sz="1200" smtClean="0">
                <a:solidFill>
                  <a:schemeClr val="tx1">
                    <a:tint val="75000"/>
                  </a:schemeClr>
                </a:solidFill>
                <a:latin typeface="Arial" charset="0"/>
                <a:ea typeface="ＭＳ Ｐゴシック" charset="-128"/>
                <a:cs typeface="+mn-cs"/>
              </a:defRPr>
            </a:lvl1pPr>
          </a:lstStyle>
          <a:p>
            <a:pPr>
              <a:defRPr/>
            </a:pPr>
            <a:fld id="{3E6F22AB-B52F-45A4-AE0A-FBB8F417D8EA}" type="slidenum">
              <a:rPr lang="en-US" sz="1000">
                <a:solidFill>
                  <a:schemeClr val="accent1">
                    <a:lumMod val="75000"/>
                  </a:schemeClr>
                </a:solidFill>
              </a:rPr>
              <a:pPr>
                <a:defRPr/>
              </a:pPr>
              <a:t>‹#›</a:t>
            </a:fld>
            <a:endParaRPr lang="en-US" sz="1000" dirty="0">
              <a:solidFill>
                <a:schemeClr val="accent1">
                  <a:lumMod val="75000"/>
                </a:schemeClr>
              </a:solidFill>
            </a:endParaRPr>
          </a:p>
        </p:txBody>
      </p:sp>
      <p:sp>
        <p:nvSpPr>
          <p:cNvPr id="9" name="TextBox 8"/>
          <p:cNvSpPr txBox="1"/>
          <p:nvPr/>
        </p:nvSpPr>
        <p:spPr>
          <a:xfrm>
            <a:off x="142404" y="6541274"/>
            <a:ext cx="3975768" cy="246221"/>
          </a:xfrm>
          <a:prstGeom prst="rect">
            <a:avLst/>
          </a:prstGeom>
          <a:noFill/>
        </p:spPr>
        <p:txBody>
          <a:bodyPr wrap="none" rtlCol="0">
            <a:spAutoFit/>
          </a:bodyPr>
          <a:lstStyle/>
          <a:p>
            <a:r>
              <a:rPr lang="en-US" sz="1000" dirty="0">
                <a:solidFill>
                  <a:schemeClr val="accent1">
                    <a:lumMod val="75000"/>
                  </a:schemeClr>
                </a:solidFill>
                <a:latin typeface="Myriad Pro Light" pitchFamily="34" charset="0"/>
              </a:rPr>
              <a:t>© Toxics Use</a:t>
            </a:r>
            <a:r>
              <a:rPr lang="en-US" sz="1000" baseline="0" dirty="0">
                <a:solidFill>
                  <a:schemeClr val="accent1">
                    <a:lumMod val="75000"/>
                  </a:schemeClr>
                </a:solidFill>
                <a:latin typeface="Myriad Pro Light" pitchFamily="34" charset="0"/>
              </a:rPr>
              <a:t> Reduction Institute   University of Massachusetts Lowell</a:t>
            </a:r>
            <a:endParaRPr lang="en-US" sz="1000" dirty="0">
              <a:solidFill>
                <a:schemeClr val="accent1">
                  <a:lumMod val="75000"/>
                </a:schemeClr>
              </a:solidFill>
              <a:latin typeface="Myriad Pro Light" pitchFamily="34" charset="0"/>
            </a:endParaRPr>
          </a:p>
        </p:txBody>
      </p:sp>
    </p:spTree>
    <p:extLst>
      <p:ext uri="{BB962C8B-B14F-4D97-AF65-F5344CB8AC3E}">
        <p14:creationId xmlns:p14="http://schemas.microsoft.com/office/powerpoint/2010/main" val="3619119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rtl="0" eaLnBrk="1" fontAlgn="base" hangingPunct="1">
        <a:spcBef>
          <a:spcPct val="0"/>
        </a:spcBef>
        <a:spcAft>
          <a:spcPct val="0"/>
        </a:spcAft>
        <a:defRPr sz="4000" b="1" kern="1200">
          <a:solidFill>
            <a:schemeClr val="tx1"/>
          </a:solidFill>
          <a:latin typeface="Myriad Pro" pitchFamily="34" charset="0"/>
          <a:ea typeface="ヒラギノ角ゴ Pro W3" pitchFamily="84" charset="-128"/>
          <a:cs typeface="Myriad Pro" pitchFamily="34" charset="0"/>
        </a:defRPr>
      </a:lvl1pPr>
      <a:lvl2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5pPr>
      <a:lvl6pPr marL="4572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6pPr>
      <a:lvl7pPr marL="9144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7pPr>
      <a:lvl8pPr marL="13716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8pPr>
      <a:lvl9pPr marL="1828800" algn="ctr" rtl="0" eaLnBrk="1" fontAlgn="base" hangingPunct="1">
        <a:spcBef>
          <a:spcPct val="0"/>
        </a:spcBef>
        <a:spcAft>
          <a:spcPct val="0"/>
        </a:spcAft>
        <a:defRPr sz="4400">
          <a:solidFill>
            <a:srgbClr val="314E90"/>
          </a:solidFill>
          <a:latin typeface="Calibri"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344D8D"/>
          </a:solidFill>
          <a:latin typeface="Myriad Pro" pitchFamily="34" charset="0"/>
          <a:ea typeface="ヒラギノ角ゴ Pro W3" pitchFamily="84" charset="-128"/>
          <a:cs typeface="Myriad Pro"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2"/>
          </a:solidFill>
          <a:latin typeface="Myriad Pro" pitchFamily="34" charset="0"/>
          <a:ea typeface="ヒラギノ角ゴ Pro W3" pitchFamily="84" charset="-128"/>
          <a:cs typeface="Myriad Pro"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bg1">
              <a:lumMod val="50000"/>
            </a:schemeClr>
          </a:solidFill>
          <a:latin typeface="Myriad Pro" pitchFamily="34" charset="0"/>
          <a:ea typeface="ヒラギノ角ゴ Pro W3" pitchFamily="84" charset="-128"/>
          <a:cs typeface="Myriad Pro"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yriad Pro" pitchFamily="34" charset="0"/>
          <a:ea typeface="ヒラギノ角ゴ Pro W3" pitchFamily="84" charset="-128"/>
          <a:cs typeface="Myriad Pro"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2"/>
          </a:solidFill>
          <a:latin typeface="Myriad Pro" pitchFamily="34" charset="0"/>
          <a:ea typeface="ヒラギノ角ゴ Pro W3" pitchFamily="84" charset="-128"/>
          <a:cs typeface="Myriad Pro"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www.nanotechproject.org/cpi"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803" y="1897671"/>
            <a:ext cx="8555581" cy="1470025"/>
          </a:xfrm>
        </p:spPr>
        <p:txBody>
          <a:bodyPr/>
          <a:lstStyle/>
          <a:p>
            <a:r>
              <a:rPr lang="en-US" dirty="0" smtClean="0"/>
              <a:t>Update on Carbon Nanotubes and Related </a:t>
            </a:r>
            <a:r>
              <a:rPr lang="en-US" dirty="0" smtClean="0"/>
              <a:t>Nanofibers</a:t>
            </a:r>
            <a:endParaRPr lang="en-US" dirty="0"/>
          </a:p>
        </p:txBody>
      </p:sp>
      <p:sp>
        <p:nvSpPr>
          <p:cNvPr id="3" name="Subtitle 2"/>
          <p:cNvSpPr>
            <a:spLocks noGrp="1"/>
          </p:cNvSpPr>
          <p:nvPr>
            <p:ph type="subTitle" idx="1"/>
          </p:nvPr>
        </p:nvSpPr>
        <p:spPr>
          <a:xfrm>
            <a:off x="1018903" y="3686693"/>
            <a:ext cx="7107382" cy="1752600"/>
          </a:xfrm>
        </p:spPr>
        <p:txBody>
          <a:bodyPr/>
          <a:lstStyle/>
          <a:p>
            <a:pPr>
              <a:lnSpc>
                <a:spcPct val="120000"/>
              </a:lnSpc>
              <a:spcBef>
                <a:spcPts val="0"/>
              </a:spcBef>
            </a:pPr>
            <a:r>
              <a:rPr lang="en-US" dirty="0" smtClean="0"/>
              <a:t>To: Science Advisory Board</a:t>
            </a:r>
          </a:p>
          <a:p>
            <a:pPr>
              <a:lnSpc>
                <a:spcPct val="120000"/>
              </a:lnSpc>
              <a:spcBef>
                <a:spcPts val="0"/>
              </a:spcBef>
            </a:pPr>
            <a:r>
              <a:rPr lang="en-US" dirty="0" smtClean="0"/>
              <a:t>Date: 18 Nov 2020</a:t>
            </a:r>
            <a:endParaRPr lang="en-US" dirty="0"/>
          </a:p>
          <a:p>
            <a:pPr>
              <a:lnSpc>
                <a:spcPct val="120000"/>
              </a:lnSpc>
              <a:spcBef>
                <a:spcPts val="0"/>
              </a:spcBef>
            </a:pPr>
            <a:r>
              <a:rPr lang="en-US" dirty="0" smtClean="0"/>
              <a:t>By: Michael Ellenbecker, ScD, CIH</a:t>
            </a:r>
            <a:endParaRPr lang="en-US" dirty="0"/>
          </a:p>
        </p:txBody>
      </p:sp>
    </p:spTree>
    <p:extLst>
      <p:ext uri="{BB962C8B-B14F-4D97-AF65-F5344CB8AC3E}">
        <p14:creationId xmlns:p14="http://schemas.microsoft.com/office/powerpoint/2010/main" val="1957210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85"/>
            <a:ext cx="8229600" cy="1143000"/>
          </a:xfrm>
        </p:spPr>
        <p:txBody>
          <a:bodyPr>
            <a:noAutofit/>
          </a:bodyPr>
          <a:lstStyle/>
          <a:p>
            <a:r>
              <a:rPr lang="en-US" sz="3600" dirty="0" smtClean="0"/>
              <a:t>Engineered Carbon Nanotubes – What are They?</a:t>
            </a:r>
            <a:endParaRPr lang="en-US" sz="3600" dirty="0"/>
          </a:p>
        </p:txBody>
      </p:sp>
      <p:sp>
        <p:nvSpPr>
          <p:cNvPr id="3" name="Content Placeholder 2"/>
          <p:cNvSpPr>
            <a:spLocks noGrp="1"/>
          </p:cNvSpPr>
          <p:nvPr>
            <p:ph idx="1"/>
          </p:nvPr>
        </p:nvSpPr>
        <p:spPr>
          <a:xfrm>
            <a:off x="271819" y="1393166"/>
            <a:ext cx="8414981" cy="5121275"/>
          </a:xfrm>
        </p:spPr>
        <p:txBody>
          <a:bodyPr>
            <a:normAutofit lnSpcReduction="10000"/>
          </a:bodyPr>
          <a:lstStyle/>
          <a:p>
            <a:r>
              <a:rPr lang="en-US" dirty="0" smtClean="0"/>
              <a:t>Divided </a:t>
            </a:r>
            <a:r>
              <a:rPr lang="en-US" dirty="0"/>
              <a:t>into 2 broad categories:</a:t>
            </a:r>
          </a:p>
          <a:p>
            <a:pPr lvl="1"/>
            <a:r>
              <a:rPr lang="en-US" sz="3200" dirty="0"/>
              <a:t>Single-walled CNTs (SWCNTs)</a:t>
            </a:r>
          </a:p>
          <a:p>
            <a:pPr lvl="1"/>
            <a:r>
              <a:rPr lang="en-US" sz="3200" dirty="0"/>
              <a:t>Multi-walled CNTs (MWCNTs) </a:t>
            </a:r>
          </a:p>
          <a:p>
            <a:r>
              <a:rPr lang="en-US" dirty="0"/>
              <a:t>Carbon nanofibers (</a:t>
            </a:r>
            <a:r>
              <a:rPr lang="en-US" dirty="0" smtClean="0"/>
              <a:t>CNFs) </a:t>
            </a:r>
            <a:r>
              <a:rPr lang="en-US" dirty="0"/>
              <a:t>– similar but cylinders are not perfectly </a:t>
            </a:r>
            <a:r>
              <a:rPr lang="en-US" dirty="0" smtClean="0"/>
              <a:t>formed</a:t>
            </a:r>
            <a:endParaRPr lang="en-US" dirty="0" smtClean="0">
              <a:solidFill>
                <a:schemeClr val="accent2"/>
              </a:solidFill>
            </a:endParaRPr>
          </a:p>
          <a:p>
            <a:r>
              <a:rPr lang="en-US" dirty="0" smtClean="0">
                <a:solidFill>
                  <a:schemeClr val="accent2"/>
                </a:solidFill>
              </a:rPr>
              <a:t>Important</a:t>
            </a:r>
            <a:r>
              <a:rPr lang="en-US">
                <a:solidFill>
                  <a:schemeClr val="accent2"/>
                </a:solidFill>
              </a:rPr>
              <a:t>: </a:t>
            </a:r>
            <a:r>
              <a:rPr lang="en-US" smtClean="0"/>
              <a:t>CNTs/CNFs </a:t>
            </a:r>
            <a:r>
              <a:rPr lang="en-US" dirty="0"/>
              <a:t>are not a single material. ~50,000 SWCNTs and likely even more potential combinations of MWCNTs</a:t>
            </a:r>
          </a:p>
          <a:p>
            <a:pPr lvl="1"/>
            <a:r>
              <a:rPr lang="en-US" sz="3200" dirty="0"/>
              <a:t>Vary based on size, shape, chemical composition, reactivity, etc</a:t>
            </a:r>
            <a:r>
              <a:rPr lang="en-US" sz="3200" dirty="0" smtClean="0"/>
              <a:t>.</a:t>
            </a:r>
          </a:p>
        </p:txBody>
      </p:sp>
      <p:sp>
        <p:nvSpPr>
          <p:cNvPr id="5" name="Slide Number Placeholder 4"/>
          <p:cNvSpPr>
            <a:spLocks noGrp="1"/>
          </p:cNvSpPr>
          <p:nvPr>
            <p:ph type="sldNum" sz="quarter" idx="4294967295"/>
          </p:nvPr>
        </p:nvSpPr>
        <p:spPr/>
        <p:txBody>
          <a:bodyPr/>
          <a:lstStyle/>
          <a:p>
            <a:fld id="{3AB20D79-B85A-9340-9BF8-8140D8CD0494}" type="slidenum">
              <a:rPr lang="en-US" smtClean="0"/>
              <a:t>10</a:t>
            </a:fld>
            <a:endParaRPr lang="en-US"/>
          </a:p>
        </p:txBody>
      </p:sp>
      <p:pic>
        <p:nvPicPr>
          <p:cNvPr id="4" name="Picture 3"/>
          <p:cNvPicPr>
            <a:picLocks noChangeAspect="1"/>
          </p:cNvPicPr>
          <p:nvPr/>
        </p:nvPicPr>
        <p:blipFill>
          <a:blip r:embed="rId3"/>
          <a:stretch>
            <a:fillRect/>
          </a:stretch>
        </p:blipFill>
        <p:spPr>
          <a:xfrm>
            <a:off x="6690143" y="732985"/>
            <a:ext cx="2453857" cy="1796288"/>
          </a:xfrm>
          <a:prstGeom prst="rect">
            <a:avLst/>
          </a:prstGeom>
        </p:spPr>
      </p:pic>
    </p:spTree>
    <p:extLst>
      <p:ext uri="{BB962C8B-B14F-4D97-AF65-F5344CB8AC3E}">
        <p14:creationId xmlns:p14="http://schemas.microsoft.com/office/powerpoint/2010/main" val="362699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a:bodyPr>
          <a:lstStyle/>
          <a:p>
            <a:r>
              <a:rPr lang="en-US" sz="4400" dirty="0" smtClean="0">
                <a:solidFill>
                  <a:srgbClr val="000000"/>
                </a:solidFill>
              </a:rPr>
              <a:t>New York Times, 1 Oct 2015</a:t>
            </a:r>
            <a:endParaRPr lang="en-US" sz="4400" dirty="0">
              <a:solidFill>
                <a:srgbClr val="000000"/>
              </a:solidFill>
            </a:endParaRPr>
          </a:p>
        </p:txBody>
      </p:sp>
      <p:sp>
        <p:nvSpPr>
          <p:cNvPr id="4" name="Content Placeholder 3"/>
          <p:cNvSpPr>
            <a:spLocks noGrp="1"/>
          </p:cNvSpPr>
          <p:nvPr>
            <p:ph idx="1"/>
          </p:nvPr>
        </p:nvSpPr>
        <p:spPr>
          <a:xfrm>
            <a:off x="457200" y="1365040"/>
            <a:ext cx="8229600" cy="4399765"/>
          </a:xfrm>
        </p:spPr>
        <p:txBody>
          <a:bodyPr/>
          <a:lstStyle/>
          <a:p>
            <a:pPr marL="0" indent="0">
              <a:buNone/>
            </a:pPr>
            <a:r>
              <a:rPr lang="en-US" dirty="0" smtClean="0"/>
              <a:t>“IBM Scientists Find New Way to Shrink Transistors”</a:t>
            </a:r>
          </a:p>
          <a:p>
            <a:r>
              <a:rPr lang="en-US" dirty="0" smtClean="0"/>
              <a:t>CNT field effect transistors</a:t>
            </a:r>
          </a:p>
          <a:p>
            <a:r>
              <a:rPr lang="en-US" dirty="0" smtClean="0"/>
              <a:t>Increase speed and/or reduce power use by a factor of 7</a:t>
            </a:r>
            <a:endParaRPr lang="en-US" dirty="0"/>
          </a:p>
        </p:txBody>
      </p:sp>
      <p:sp>
        <p:nvSpPr>
          <p:cNvPr id="5" name="Slide Number Placeholder 4"/>
          <p:cNvSpPr>
            <a:spLocks noGrp="1"/>
          </p:cNvSpPr>
          <p:nvPr>
            <p:ph type="sldNum" sz="quarter" idx="4294967295"/>
          </p:nvPr>
        </p:nvSpPr>
        <p:spPr/>
        <p:txBody>
          <a:bodyPr/>
          <a:lstStyle/>
          <a:p>
            <a:fld id="{3AB20D79-B85A-9340-9BF8-8140D8CD0494}" type="slidenum">
              <a:rPr lang="en-US" smtClean="0"/>
              <a:t>11</a:t>
            </a:fld>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68" y="3793720"/>
            <a:ext cx="2917032" cy="2376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0045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54"/>
            <a:ext cx="8229600" cy="1143000"/>
          </a:xfrm>
        </p:spPr>
        <p:txBody>
          <a:bodyPr>
            <a:noAutofit/>
          </a:bodyPr>
          <a:lstStyle/>
          <a:p>
            <a:r>
              <a:rPr lang="en-US" sz="3600" dirty="0" smtClean="0">
                <a:solidFill>
                  <a:srgbClr val="000000"/>
                </a:solidFill>
              </a:rPr>
              <a:t>Emerging as substitutes for toxic chemicals</a:t>
            </a:r>
            <a:endParaRPr lang="en-US" sz="3600" dirty="0">
              <a:solidFill>
                <a:srgbClr val="000000"/>
              </a:solidFill>
            </a:endParaRPr>
          </a:p>
        </p:txBody>
      </p:sp>
      <p:pic>
        <p:nvPicPr>
          <p:cNvPr id="4" name="Content Placeholder 3"/>
          <p:cNvPicPr>
            <a:picLocks noGrp="1" noChangeAspect="1"/>
          </p:cNvPicPr>
          <p:nvPr>
            <p:ph idx="1"/>
          </p:nvPr>
        </p:nvPicPr>
        <p:blipFill>
          <a:blip r:embed="rId2"/>
          <a:srcRect t="8007" b="8007"/>
          <a:stretch>
            <a:fillRect/>
          </a:stretch>
        </p:blipFill>
        <p:spPr>
          <a:xfrm>
            <a:off x="689311" y="1312954"/>
            <a:ext cx="2022529" cy="1848743"/>
          </a:xfrm>
        </p:spPr>
      </p:pic>
      <p:sp>
        <p:nvSpPr>
          <p:cNvPr id="3" name="Slide Number Placeholder 2"/>
          <p:cNvSpPr>
            <a:spLocks noGrp="1"/>
          </p:cNvSpPr>
          <p:nvPr>
            <p:ph type="sldNum" sz="quarter" idx="4294967295"/>
          </p:nvPr>
        </p:nvSpPr>
        <p:spPr/>
        <p:txBody>
          <a:bodyPr/>
          <a:lstStyle/>
          <a:p>
            <a:fld id="{3AB20D79-B85A-9340-9BF8-8140D8CD0494}" type="slidenum">
              <a:rPr lang="en-US" smtClean="0"/>
              <a:t>12</a:t>
            </a:fld>
            <a:endParaRPr lang="en-US"/>
          </a:p>
        </p:txBody>
      </p:sp>
      <p:sp>
        <p:nvSpPr>
          <p:cNvPr id="5" name="TextBox 4"/>
          <p:cNvSpPr txBox="1"/>
          <p:nvPr/>
        </p:nvSpPr>
        <p:spPr>
          <a:xfrm>
            <a:off x="3538150" y="1663013"/>
            <a:ext cx="5148651" cy="1200328"/>
          </a:xfrm>
          <a:prstGeom prst="rect">
            <a:avLst/>
          </a:prstGeom>
          <a:noFill/>
        </p:spPr>
        <p:txBody>
          <a:bodyPr wrap="square" rtlCol="0">
            <a:spAutoFit/>
          </a:bodyPr>
          <a:lstStyle/>
          <a:p>
            <a:r>
              <a:rPr lang="en-US" sz="2400" dirty="0" smtClean="0"/>
              <a:t>Anti-fouling marine paints</a:t>
            </a:r>
          </a:p>
          <a:p>
            <a:r>
              <a:rPr lang="en-US" sz="2400" dirty="0" smtClean="0"/>
              <a:t> [substitutes for </a:t>
            </a:r>
            <a:r>
              <a:rPr lang="en-US" sz="2400" smtClean="0"/>
              <a:t>tributyltin</a:t>
            </a:r>
            <a:r>
              <a:rPr lang="en-US" sz="2400" dirty="0" smtClean="0"/>
              <a:t>, copper boat paints, </a:t>
            </a:r>
            <a:r>
              <a:rPr lang="en-US" sz="2400" dirty="0" err="1" smtClean="0"/>
              <a:t>etc</a:t>
            </a:r>
            <a:r>
              <a:rPr lang="en-US" sz="2400" dirty="0" smtClean="0"/>
              <a:t>]</a:t>
            </a:r>
            <a:endParaRPr lang="en-US" sz="2400" dirty="0"/>
          </a:p>
        </p:txBody>
      </p:sp>
      <p:sp>
        <p:nvSpPr>
          <p:cNvPr id="8" name="TextBox 7"/>
          <p:cNvSpPr txBox="1"/>
          <p:nvPr/>
        </p:nvSpPr>
        <p:spPr>
          <a:xfrm>
            <a:off x="5211495" y="3999837"/>
            <a:ext cx="3759977" cy="1938992"/>
          </a:xfrm>
          <a:prstGeom prst="rect">
            <a:avLst/>
          </a:prstGeom>
          <a:noFill/>
        </p:spPr>
        <p:txBody>
          <a:bodyPr wrap="square" rtlCol="0">
            <a:spAutoFit/>
          </a:bodyPr>
          <a:lstStyle/>
          <a:p>
            <a:r>
              <a:rPr lang="en-US" sz="2400" dirty="0" smtClean="0"/>
              <a:t>Flame retardants for electronics, wire/cable, textiles, foams [substitutes for halogenated flame retardants]</a:t>
            </a:r>
            <a:endParaRPr lang="en-US" sz="2400" dirty="0"/>
          </a:p>
        </p:txBody>
      </p:sp>
      <p:pic>
        <p:nvPicPr>
          <p:cNvPr id="9" name="Picture 8"/>
          <p:cNvPicPr>
            <a:picLocks noChangeAspect="1"/>
          </p:cNvPicPr>
          <p:nvPr/>
        </p:nvPicPr>
        <p:blipFill>
          <a:blip r:embed="rId3"/>
          <a:stretch>
            <a:fillRect/>
          </a:stretch>
        </p:blipFill>
        <p:spPr>
          <a:xfrm>
            <a:off x="1700575" y="5864677"/>
            <a:ext cx="2697635" cy="594863"/>
          </a:xfrm>
          <a:prstGeom prst="rect">
            <a:avLst/>
          </a:prstGeom>
        </p:spPr>
      </p:pic>
      <p:pic>
        <p:nvPicPr>
          <p:cNvPr id="10" name="Picture 9"/>
          <p:cNvPicPr>
            <a:picLocks noChangeAspect="1"/>
          </p:cNvPicPr>
          <p:nvPr/>
        </p:nvPicPr>
        <p:blipFill>
          <a:blip r:embed="rId4"/>
          <a:stretch>
            <a:fillRect/>
          </a:stretch>
        </p:blipFill>
        <p:spPr>
          <a:xfrm>
            <a:off x="2616674" y="3852280"/>
            <a:ext cx="1637539" cy="2012397"/>
          </a:xfrm>
          <a:prstGeom prst="rect">
            <a:avLst/>
          </a:prstGeom>
        </p:spPr>
      </p:pic>
      <p:pic>
        <p:nvPicPr>
          <p:cNvPr id="11" name="Picture 10"/>
          <p:cNvPicPr>
            <a:picLocks noChangeAspect="1"/>
          </p:cNvPicPr>
          <p:nvPr/>
        </p:nvPicPr>
        <p:blipFill>
          <a:blip r:embed="rId5"/>
          <a:stretch>
            <a:fillRect/>
          </a:stretch>
        </p:blipFill>
        <p:spPr>
          <a:xfrm>
            <a:off x="689311" y="3161697"/>
            <a:ext cx="1763898" cy="690583"/>
          </a:xfrm>
          <a:prstGeom prst="rect">
            <a:avLst/>
          </a:prstGeom>
        </p:spPr>
      </p:pic>
    </p:spTree>
    <p:extLst>
      <p:ext uri="{BB962C8B-B14F-4D97-AF65-F5344CB8AC3E}">
        <p14:creationId xmlns:p14="http://schemas.microsoft.com/office/powerpoint/2010/main" val="88718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054" y="561095"/>
            <a:ext cx="5287025" cy="461665"/>
          </a:xfrm>
          <a:prstGeom prst="rect">
            <a:avLst/>
          </a:prstGeom>
        </p:spPr>
        <p:txBody>
          <a:bodyPr wrap="none">
            <a:spAutoFit/>
          </a:bodyPr>
          <a:lstStyle/>
          <a:p>
            <a:r>
              <a:rPr lang="en-US" sz="2400" dirty="0"/>
              <a:t>Journal of Cleaner </a:t>
            </a:r>
            <a:r>
              <a:rPr lang="en-US" sz="2400" dirty="0" smtClean="0"/>
              <a:t>Production, 2017: </a:t>
            </a:r>
            <a:endParaRPr lang="en-US" sz="2400" dirty="0"/>
          </a:p>
        </p:txBody>
      </p:sp>
      <p:sp>
        <p:nvSpPr>
          <p:cNvPr id="3" name="Rectangle 2"/>
          <p:cNvSpPr/>
          <p:nvPr/>
        </p:nvSpPr>
        <p:spPr>
          <a:xfrm>
            <a:off x="750054" y="930427"/>
            <a:ext cx="6497690" cy="830997"/>
          </a:xfrm>
          <a:prstGeom prst="rect">
            <a:avLst/>
          </a:prstGeom>
        </p:spPr>
        <p:txBody>
          <a:bodyPr wrap="square">
            <a:spAutoFit/>
          </a:bodyPr>
          <a:lstStyle/>
          <a:p>
            <a:r>
              <a:rPr lang="en-US" sz="2400" dirty="0"/>
              <a:t>Carbon nanomaterials as potential substitutes for scarce </a:t>
            </a:r>
            <a:r>
              <a:rPr lang="en-US" sz="2400" dirty="0" smtClean="0"/>
              <a:t>metals. </a:t>
            </a:r>
            <a:r>
              <a:rPr lang="en-US" sz="2400" dirty="0"/>
              <a:t>Rickard </a:t>
            </a:r>
            <a:r>
              <a:rPr lang="en-US" sz="2400" dirty="0" err="1" smtClean="0"/>
              <a:t>Arvidsson</a:t>
            </a:r>
            <a:r>
              <a:rPr lang="en-US" sz="2400" dirty="0" smtClean="0"/>
              <a:t>, A. Bjorn</a:t>
            </a:r>
            <a:endParaRPr lang="en-US" sz="2400" dirty="0"/>
          </a:p>
        </p:txBody>
      </p:sp>
      <p:sp>
        <p:nvSpPr>
          <p:cNvPr id="4" name="TextBox 3"/>
          <p:cNvSpPr txBox="1"/>
          <p:nvPr/>
        </p:nvSpPr>
        <p:spPr>
          <a:xfrm>
            <a:off x="750054" y="1946090"/>
            <a:ext cx="6497690" cy="1569660"/>
          </a:xfrm>
          <a:prstGeom prst="rect">
            <a:avLst/>
          </a:prstGeom>
          <a:noFill/>
        </p:spPr>
        <p:txBody>
          <a:bodyPr wrap="square" rtlCol="0">
            <a:spAutoFit/>
          </a:bodyPr>
          <a:lstStyle/>
          <a:p>
            <a:r>
              <a:rPr lang="en-US" sz="2400" dirty="0" smtClean="0"/>
              <a:t>Chemical Reviews, 2014:</a:t>
            </a:r>
          </a:p>
          <a:p>
            <a:r>
              <a:rPr lang="en-US" sz="2400" dirty="0" smtClean="0"/>
              <a:t>Safe </a:t>
            </a:r>
            <a:r>
              <a:rPr lang="en-US" sz="2400" dirty="0"/>
              <a:t>Clinical Use of Carbon Nanotubes as Innovative Biomaterials</a:t>
            </a:r>
          </a:p>
          <a:p>
            <a:r>
              <a:rPr lang="en-US" sz="2400" dirty="0"/>
              <a:t>Naoto </a:t>
            </a:r>
            <a:r>
              <a:rPr lang="en-US" sz="2400" dirty="0" smtClean="0"/>
              <a:t>Saito et al.</a:t>
            </a:r>
            <a:endParaRPr lang="en-US" sz="2400" dirty="0"/>
          </a:p>
        </p:txBody>
      </p:sp>
      <p:pic>
        <p:nvPicPr>
          <p:cNvPr id="5" name="Picture 4"/>
          <p:cNvPicPr>
            <a:picLocks noChangeAspect="1"/>
          </p:cNvPicPr>
          <p:nvPr/>
        </p:nvPicPr>
        <p:blipFill>
          <a:blip r:embed="rId2"/>
          <a:stretch>
            <a:fillRect/>
          </a:stretch>
        </p:blipFill>
        <p:spPr>
          <a:xfrm>
            <a:off x="4444350" y="3515751"/>
            <a:ext cx="4527264" cy="3018176"/>
          </a:xfrm>
          <a:prstGeom prst="rect">
            <a:avLst/>
          </a:prstGeom>
        </p:spPr>
      </p:pic>
      <p:sp>
        <p:nvSpPr>
          <p:cNvPr id="6" name="TextBox 5"/>
          <p:cNvSpPr txBox="1"/>
          <p:nvPr/>
        </p:nvSpPr>
        <p:spPr>
          <a:xfrm>
            <a:off x="943162" y="3784922"/>
            <a:ext cx="3501188" cy="1938992"/>
          </a:xfrm>
          <a:prstGeom prst="rect">
            <a:avLst/>
          </a:prstGeom>
          <a:noFill/>
        </p:spPr>
        <p:txBody>
          <a:bodyPr wrap="square" rtlCol="0">
            <a:spAutoFit/>
          </a:bodyPr>
          <a:lstStyle/>
          <a:p>
            <a:r>
              <a:rPr lang="en-US" sz="2400" b="1" dirty="0"/>
              <a:t>Introducing Sugar-Coated Carbon Nanotubes – A Nontoxic Alternative Source of Power</a:t>
            </a:r>
          </a:p>
        </p:txBody>
      </p:sp>
    </p:spTree>
    <p:extLst>
      <p:ext uri="{BB962C8B-B14F-4D97-AF65-F5344CB8AC3E}">
        <p14:creationId xmlns:p14="http://schemas.microsoft.com/office/powerpoint/2010/main" val="115984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2446"/>
            <a:ext cx="8229600" cy="817473"/>
          </a:xfrm>
        </p:spPr>
        <p:txBody>
          <a:bodyPr/>
          <a:lstStyle/>
          <a:p>
            <a:r>
              <a:rPr lang="en-US" sz="4000" dirty="0" smtClean="0">
                <a:solidFill>
                  <a:srgbClr val="000000"/>
                </a:solidFill>
                <a:ea typeface="新細明體" pitchFamily="18" charset="-120"/>
                <a:cs typeface="Arial" charset="0"/>
              </a:rPr>
              <a:t>CNT </a:t>
            </a:r>
            <a:r>
              <a:rPr lang="en-US" sz="4000" dirty="0">
                <a:solidFill>
                  <a:srgbClr val="000000"/>
                </a:solidFill>
                <a:ea typeface="新細明體" pitchFamily="18" charset="-120"/>
                <a:cs typeface="Arial" charset="0"/>
              </a:rPr>
              <a:t>Toxicity</a:t>
            </a:r>
          </a:p>
        </p:txBody>
      </p:sp>
      <p:sp>
        <p:nvSpPr>
          <p:cNvPr id="49155" name="Rectangle 3"/>
          <p:cNvSpPr>
            <a:spLocks noGrp="1" noChangeArrowheads="1"/>
          </p:cNvSpPr>
          <p:nvPr>
            <p:ph idx="1"/>
          </p:nvPr>
        </p:nvSpPr>
        <p:spPr>
          <a:xfrm>
            <a:off x="457200" y="1332783"/>
            <a:ext cx="8229600" cy="4525963"/>
          </a:xfrm>
        </p:spPr>
        <p:txBody>
          <a:bodyPr anchor="t">
            <a:normAutofit lnSpcReduction="10000"/>
          </a:bodyPr>
          <a:lstStyle/>
          <a:p>
            <a:pPr>
              <a:lnSpc>
                <a:spcPct val="110000"/>
              </a:lnSpc>
              <a:spcBef>
                <a:spcPts val="0"/>
              </a:spcBef>
            </a:pPr>
            <a:r>
              <a:rPr lang="en-US" dirty="0">
                <a:solidFill>
                  <a:srgbClr val="000000"/>
                </a:solidFill>
              </a:rPr>
              <a:t>Many studies published in the last 2</a:t>
            </a:r>
            <a:r>
              <a:rPr lang="en-US" dirty="0" smtClean="0">
                <a:solidFill>
                  <a:srgbClr val="000000"/>
                </a:solidFill>
              </a:rPr>
              <a:t>0 </a:t>
            </a:r>
            <a:r>
              <a:rPr lang="en-US" dirty="0">
                <a:solidFill>
                  <a:srgbClr val="000000"/>
                </a:solidFill>
              </a:rPr>
              <a:t>years</a:t>
            </a:r>
          </a:p>
          <a:p>
            <a:pPr>
              <a:lnSpc>
                <a:spcPct val="110000"/>
              </a:lnSpc>
              <a:spcBef>
                <a:spcPts val="0"/>
              </a:spcBef>
            </a:pPr>
            <a:r>
              <a:rPr lang="en-US" dirty="0" smtClean="0">
                <a:solidFill>
                  <a:srgbClr val="000000"/>
                </a:solidFill>
              </a:rPr>
              <a:t>Primary end points of concern:</a:t>
            </a:r>
            <a:endParaRPr lang="en-US" dirty="0">
              <a:solidFill>
                <a:srgbClr val="000000"/>
              </a:solidFill>
            </a:endParaRPr>
          </a:p>
          <a:p>
            <a:pPr lvl="1">
              <a:lnSpc>
                <a:spcPct val="110000"/>
              </a:lnSpc>
              <a:spcBef>
                <a:spcPts val="0"/>
              </a:spcBef>
            </a:pPr>
            <a:r>
              <a:rPr lang="en-US" dirty="0" smtClean="0">
                <a:solidFill>
                  <a:srgbClr val="000000"/>
                </a:solidFill>
              </a:rPr>
              <a:t>Pulmonary </a:t>
            </a:r>
            <a:r>
              <a:rPr lang="en-US" dirty="0" smtClean="0">
                <a:solidFill>
                  <a:srgbClr val="000000"/>
                </a:solidFill>
              </a:rPr>
              <a:t>fibrosis – </a:t>
            </a:r>
            <a:r>
              <a:rPr lang="en-US" dirty="0" smtClean="0">
                <a:solidFill>
                  <a:srgbClr val="0070C0"/>
                </a:solidFill>
              </a:rPr>
              <a:t>SWCNT, MWCNT, CNF</a:t>
            </a:r>
            <a:endParaRPr lang="en-US" dirty="0">
              <a:solidFill>
                <a:srgbClr val="0070C0"/>
              </a:solidFill>
            </a:endParaRPr>
          </a:p>
          <a:p>
            <a:pPr lvl="1">
              <a:lnSpc>
                <a:spcPct val="110000"/>
              </a:lnSpc>
              <a:spcBef>
                <a:spcPts val="0"/>
              </a:spcBef>
            </a:pPr>
            <a:r>
              <a:rPr lang="en-US" dirty="0">
                <a:solidFill>
                  <a:srgbClr val="000000"/>
                </a:solidFill>
              </a:rPr>
              <a:t>Inflammation</a:t>
            </a:r>
          </a:p>
          <a:p>
            <a:pPr lvl="2">
              <a:lnSpc>
                <a:spcPct val="110000"/>
              </a:lnSpc>
              <a:spcBef>
                <a:spcPts val="0"/>
              </a:spcBef>
            </a:pPr>
            <a:r>
              <a:rPr lang="en-US" dirty="0" smtClean="0">
                <a:solidFill>
                  <a:srgbClr val="000000"/>
                </a:solidFill>
              </a:rPr>
              <a:t>Lung tissue - </a:t>
            </a:r>
            <a:r>
              <a:rPr lang="en-US" dirty="0">
                <a:solidFill>
                  <a:srgbClr val="0070C0"/>
                </a:solidFill>
              </a:rPr>
              <a:t>SWCNT, MWCNT, </a:t>
            </a:r>
            <a:r>
              <a:rPr lang="en-US" dirty="0" smtClean="0">
                <a:solidFill>
                  <a:srgbClr val="0070C0"/>
                </a:solidFill>
              </a:rPr>
              <a:t>CNF</a:t>
            </a:r>
          </a:p>
          <a:p>
            <a:pPr lvl="2">
              <a:lnSpc>
                <a:spcPct val="110000"/>
              </a:lnSpc>
              <a:spcBef>
                <a:spcPts val="0"/>
              </a:spcBef>
            </a:pPr>
            <a:r>
              <a:rPr lang="en-US" dirty="0" smtClean="0">
                <a:solidFill>
                  <a:schemeClr val="bg2">
                    <a:lumMod val="10000"/>
                  </a:schemeClr>
                </a:solidFill>
              </a:rPr>
              <a:t>Cardiac tissue - </a:t>
            </a:r>
            <a:r>
              <a:rPr lang="en-US" dirty="0">
                <a:solidFill>
                  <a:srgbClr val="0070C0"/>
                </a:solidFill>
              </a:rPr>
              <a:t>SWCNT, </a:t>
            </a:r>
            <a:r>
              <a:rPr lang="en-US" dirty="0" smtClean="0">
                <a:solidFill>
                  <a:srgbClr val="0070C0"/>
                </a:solidFill>
              </a:rPr>
              <a:t>MWCNT</a:t>
            </a:r>
            <a:endParaRPr lang="en-US" dirty="0" smtClean="0">
              <a:solidFill>
                <a:schemeClr val="bg2">
                  <a:lumMod val="10000"/>
                </a:schemeClr>
              </a:solidFill>
            </a:endParaRPr>
          </a:p>
          <a:p>
            <a:pPr>
              <a:lnSpc>
                <a:spcPct val="110000"/>
              </a:lnSpc>
              <a:spcBef>
                <a:spcPts val="0"/>
              </a:spcBef>
            </a:pPr>
            <a:r>
              <a:rPr lang="en-US" dirty="0" smtClean="0">
                <a:solidFill>
                  <a:srgbClr val="000000"/>
                </a:solidFill>
              </a:rPr>
              <a:t>Cancer - </a:t>
            </a:r>
            <a:r>
              <a:rPr lang="en-US" dirty="0" smtClean="0">
                <a:solidFill>
                  <a:srgbClr val="00B0F0"/>
                </a:solidFill>
              </a:rPr>
              <a:t>MWCNT</a:t>
            </a:r>
            <a:endParaRPr lang="en-US" dirty="0" smtClean="0">
              <a:solidFill>
                <a:srgbClr val="00B0F0"/>
              </a:solidFill>
            </a:endParaRPr>
          </a:p>
          <a:p>
            <a:pPr lvl="1">
              <a:lnSpc>
                <a:spcPct val="110000"/>
              </a:lnSpc>
              <a:spcBef>
                <a:spcPts val="0"/>
              </a:spcBef>
            </a:pPr>
            <a:r>
              <a:rPr lang="en-US" dirty="0" smtClean="0">
                <a:solidFill>
                  <a:srgbClr val="000000"/>
                </a:solidFill>
              </a:rPr>
              <a:t>Lung tumor </a:t>
            </a:r>
            <a:r>
              <a:rPr lang="en-US" dirty="0" smtClean="0">
                <a:solidFill>
                  <a:srgbClr val="000000"/>
                </a:solidFill>
              </a:rPr>
              <a:t>promoter </a:t>
            </a:r>
            <a:endParaRPr lang="en-US" dirty="0" smtClean="0">
              <a:solidFill>
                <a:srgbClr val="000000"/>
              </a:solidFill>
            </a:endParaRPr>
          </a:p>
          <a:p>
            <a:pPr lvl="1">
              <a:lnSpc>
                <a:spcPct val="110000"/>
              </a:lnSpc>
              <a:spcBef>
                <a:spcPts val="0"/>
              </a:spcBef>
            </a:pPr>
            <a:r>
              <a:rPr lang="en-US" dirty="0" smtClean="0">
                <a:solidFill>
                  <a:srgbClr val="000000"/>
                </a:solidFill>
              </a:rPr>
              <a:t>Mesothelioma</a:t>
            </a:r>
            <a:endParaRPr lang="en-US" dirty="0">
              <a:solidFill>
                <a:srgbClr val="000000"/>
              </a:solidFill>
            </a:endParaRPr>
          </a:p>
        </p:txBody>
      </p:sp>
      <p:sp>
        <p:nvSpPr>
          <p:cNvPr id="2" name="Slide Number Placeholder 1"/>
          <p:cNvSpPr>
            <a:spLocks noGrp="1"/>
          </p:cNvSpPr>
          <p:nvPr>
            <p:ph type="sldNum" sz="quarter" idx="4294967295"/>
          </p:nvPr>
        </p:nvSpPr>
        <p:spPr/>
        <p:txBody>
          <a:bodyPr/>
          <a:lstStyle/>
          <a:p>
            <a:fld id="{3AB20D79-B85A-9340-9BF8-8140D8CD0494}" type="slidenum">
              <a:rPr lang="en-US" smtClean="0"/>
              <a:t>14</a:t>
            </a:fld>
            <a:endParaRPr lang="en-US"/>
          </a:p>
        </p:txBody>
      </p:sp>
      <p:sp>
        <p:nvSpPr>
          <p:cNvPr id="5" name="TextBox 4"/>
          <p:cNvSpPr txBox="1"/>
          <p:nvPr/>
        </p:nvSpPr>
        <p:spPr>
          <a:xfrm>
            <a:off x="457200" y="5706834"/>
            <a:ext cx="7896908" cy="584776"/>
          </a:xfrm>
          <a:prstGeom prst="rect">
            <a:avLst/>
          </a:prstGeom>
          <a:noFill/>
        </p:spPr>
        <p:txBody>
          <a:bodyPr wrap="square" rtlCol="0">
            <a:spAutoFit/>
          </a:bodyPr>
          <a:lstStyle/>
          <a:p>
            <a:r>
              <a:rPr lang="fr-FR" sz="1600" dirty="0" smtClean="0">
                <a:solidFill>
                  <a:srgbClr val="FFFFFF"/>
                </a:solidFill>
              </a:rPr>
              <a:t>NIOSH 2013. </a:t>
            </a:r>
            <a:r>
              <a:rPr lang="en-US" sz="1600" i="1" dirty="0"/>
              <a:t>Current Intelligence Bulletin 65, Occupational Exposure to Carbon Nanotubes and </a:t>
            </a:r>
            <a:r>
              <a:rPr lang="en-US" sz="1600" i="1" dirty="0" err="1" smtClean="0"/>
              <a:t>Nanofibers</a:t>
            </a:r>
            <a:r>
              <a:rPr lang="en-US" sz="1600" i="1" dirty="0" smtClean="0"/>
              <a:t>. </a:t>
            </a:r>
            <a:r>
              <a:rPr lang="en-US" sz="1600" dirty="0" smtClean="0"/>
              <a:t>Available </a:t>
            </a:r>
            <a:r>
              <a:rPr lang="en-US" sz="1600" dirty="0"/>
              <a:t>at: http://</a:t>
            </a:r>
            <a:r>
              <a:rPr lang="en-US" sz="1600" dirty="0" err="1"/>
              <a:t>www.cdc.gov</a:t>
            </a:r>
            <a:r>
              <a:rPr lang="en-US" sz="1600" dirty="0"/>
              <a:t>/</a:t>
            </a:r>
            <a:r>
              <a:rPr lang="en-US" sz="1600" dirty="0" err="1"/>
              <a:t>niosh</a:t>
            </a:r>
            <a:r>
              <a:rPr lang="en-US" sz="1600" dirty="0"/>
              <a:t>/docs/2013-145/ </a:t>
            </a:r>
            <a:r>
              <a:rPr lang="en-US" sz="1600" dirty="0" err="1"/>
              <a:t>pdfs</a:t>
            </a:r>
            <a:r>
              <a:rPr lang="en-US" sz="1600" dirty="0"/>
              <a:t>/2013-145.</a:t>
            </a:r>
            <a:r>
              <a:rPr lang="en-US" sz="1600" dirty="0" smtClean="0"/>
              <a:t>pdf. </a:t>
            </a:r>
            <a:r>
              <a:rPr lang="fr-FR" sz="1600" dirty="0" smtClean="0">
                <a:solidFill>
                  <a:srgbClr val="FFFFFF"/>
                </a:solidFill>
              </a:rPr>
              <a:t>  </a:t>
            </a:r>
            <a:endParaRPr lang="en-US" sz="1600" dirty="0"/>
          </a:p>
        </p:txBody>
      </p:sp>
    </p:spTree>
    <p:extLst>
      <p:ext uri="{BB962C8B-B14F-4D97-AF65-F5344CB8AC3E}">
        <p14:creationId xmlns:p14="http://schemas.microsoft.com/office/powerpoint/2010/main" val="6414667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0953"/>
          </a:xfrm>
        </p:spPr>
        <p:txBody>
          <a:bodyPr>
            <a:normAutofit/>
          </a:bodyPr>
          <a:lstStyle/>
          <a:p>
            <a:r>
              <a:rPr lang="en-US" sz="4000" dirty="0" smtClean="0">
                <a:solidFill>
                  <a:srgbClr val="000000"/>
                </a:solidFill>
              </a:rPr>
              <a:t>Cancer &amp; MWCNTs</a:t>
            </a:r>
            <a:endParaRPr lang="en-US" sz="4000" dirty="0">
              <a:solidFill>
                <a:srgbClr val="000000"/>
              </a:solidFill>
            </a:endParaRPr>
          </a:p>
        </p:txBody>
      </p:sp>
      <p:sp>
        <p:nvSpPr>
          <p:cNvPr id="3" name="Content Placeholder 2"/>
          <p:cNvSpPr>
            <a:spLocks noGrp="1"/>
          </p:cNvSpPr>
          <p:nvPr>
            <p:ph idx="1"/>
          </p:nvPr>
        </p:nvSpPr>
        <p:spPr>
          <a:xfrm>
            <a:off x="457200" y="1545249"/>
            <a:ext cx="8229600" cy="4382020"/>
          </a:xfrm>
        </p:spPr>
        <p:txBody>
          <a:bodyPr anchor="t">
            <a:normAutofit/>
          </a:bodyPr>
          <a:lstStyle/>
          <a:p>
            <a:pPr>
              <a:lnSpc>
                <a:spcPct val="100000"/>
              </a:lnSpc>
              <a:spcBef>
                <a:spcPts val="0"/>
              </a:spcBef>
            </a:pPr>
            <a:r>
              <a:rPr lang="en-US" dirty="0" smtClean="0"/>
              <a:t>Tumor promotion </a:t>
            </a:r>
            <a:r>
              <a:rPr lang="en-US" sz="2400" dirty="0" smtClean="0"/>
              <a:t>[high aspect ratio MWCNTs]: </a:t>
            </a:r>
          </a:p>
          <a:p>
            <a:pPr lvl="1">
              <a:lnSpc>
                <a:spcPct val="100000"/>
              </a:lnSpc>
              <a:spcBef>
                <a:spcPts val="0"/>
              </a:spcBef>
            </a:pPr>
            <a:r>
              <a:rPr lang="en-US" sz="2600" dirty="0" smtClean="0"/>
              <a:t>mouse inhalation study, first </a:t>
            </a:r>
            <a:r>
              <a:rPr lang="en-US" sz="2600" dirty="0"/>
              <a:t>exposed </a:t>
            </a:r>
            <a:r>
              <a:rPr lang="en-US" sz="2600" dirty="0" smtClean="0"/>
              <a:t>to </a:t>
            </a:r>
            <a:r>
              <a:rPr lang="en-US" sz="2600" dirty="0" err="1" smtClean="0"/>
              <a:t>methylcholanthrene</a:t>
            </a:r>
            <a:r>
              <a:rPr lang="en-US" sz="2600" dirty="0" smtClean="0"/>
              <a:t> (MCA) </a:t>
            </a:r>
            <a:r>
              <a:rPr lang="en-US" sz="2600" dirty="0"/>
              <a:t>via </a:t>
            </a:r>
            <a:r>
              <a:rPr lang="en-US" sz="2600" dirty="0" err="1"/>
              <a:t>intraperitoneal</a:t>
            </a:r>
            <a:r>
              <a:rPr lang="en-US" sz="2600" dirty="0"/>
              <a:t> </a:t>
            </a:r>
            <a:r>
              <a:rPr lang="en-US" sz="2600" dirty="0" smtClean="0"/>
              <a:t> injection. </a:t>
            </a:r>
          </a:p>
          <a:p>
            <a:pPr lvl="1">
              <a:lnSpc>
                <a:spcPct val="100000"/>
              </a:lnSpc>
              <a:spcBef>
                <a:spcPts val="0"/>
              </a:spcBef>
            </a:pPr>
            <a:r>
              <a:rPr lang="en-US" sz="2600" dirty="0" smtClean="0"/>
              <a:t>Strong promotion of lung tumors [</a:t>
            </a:r>
            <a:r>
              <a:rPr lang="en-US" sz="2400" dirty="0"/>
              <a:t>pulmonary adenomas and </a:t>
            </a:r>
            <a:r>
              <a:rPr lang="en-US" sz="2400" dirty="0" smtClean="0"/>
              <a:t>adenocarcinomas] </a:t>
            </a:r>
            <a:r>
              <a:rPr lang="en-US" sz="2600" dirty="0" smtClean="0"/>
              <a:t> </a:t>
            </a:r>
          </a:p>
          <a:p>
            <a:pPr lvl="1">
              <a:lnSpc>
                <a:spcPct val="100000"/>
              </a:lnSpc>
              <a:spcBef>
                <a:spcPts val="0"/>
              </a:spcBef>
            </a:pPr>
            <a:r>
              <a:rPr lang="en-US" sz="2600" dirty="0" smtClean="0"/>
              <a:t>Strong promotion of </a:t>
            </a:r>
            <a:r>
              <a:rPr lang="en-US" sz="2400" dirty="0"/>
              <a:t>malignant </a:t>
            </a:r>
            <a:r>
              <a:rPr lang="en-US" sz="2400" dirty="0" err="1"/>
              <a:t>serosal</a:t>
            </a:r>
            <a:r>
              <a:rPr lang="en-US" sz="2400" dirty="0"/>
              <a:t> tumors consistent with </a:t>
            </a:r>
            <a:r>
              <a:rPr lang="en-US" sz="2400" dirty="0" err="1"/>
              <a:t>sarcomatous</a:t>
            </a:r>
            <a:r>
              <a:rPr lang="en-US" sz="2400" dirty="0"/>
              <a:t> mesothelioma</a:t>
            </a:r>
            <a:endParaRPr lang="en-US" sz="2600" dirty="0"/>
          </a:p>
        </p:txBody>
      </p:sp>
      <p:sp>
        <p:nvSpPr>
          <p:cNvPr id="4" name="Slide Number Placeholder 3"/>
          <p:cNvSpPr>
            <a:spLocks noGrp="1"/>
          </p:cNvSpPr>
          <p:nvPr>
            <p:ph type="sldNum" sz="quarter" idx="4294967295"/>
          </p:nvPr>
        </p:nvSpPr>
        <p:spPr/>
        <p:txBody>
          <a:bodyPr/>
          <a:lstStyle/>
          <a:p>
            <a:fld id="{3AB20D79-B85A-9340-9BF8-8140D8CD0494}" type="slidenum">
              <a:rPr lang="en-US" smtClean="0"/>
              <a:t>15</a:t>
            </a:fld>
            <a:endParaRPr lang="en-US"/>
          </a:p>
        </p:txBody>
      </p:sp>
      <p:sp>
        <p:nvSpPr>
          <p:cNvPr id="5" name="TextBox 4"/>
          <p:cNvSpPr txBox="1"/>
          <p:nvPr/>
        </p:nvSpPr>
        <p:spPr>
          <a:xfrm>
            <a:off x="623546" y="5742603"/>
            <a:ext cx="7896908" cy="646331"/>
          </a:xfrm>
          <a:prstGeom prst="rect">
            <a:avLst/>
          </a:prstGeom>
          <a:noFill/>
        </p:spPr>
        <p:txBody>
          <a:bodyPr wrap="square" rtlCol="0">
            <a:spAutoFit/>
          </a:bodyPr>
          <a:lstStyle/>
          <a:p>
            <a:r>
              <a:rPr lang="fr-FR" dirty="0" smtClean="0"/>
              <a:t>Sargent LM, et al. </a:t>
            </a:r>
            <a:r>
              <a:rPr lang="fr-FR" i="1" dirty="0" smtClean="0"/>
              <a:t>Part Fibre </a:t>
            </a:r>
            <a:r>
              <a:rPr lang="fr-FR" i="1" dirty="0" err="1" smtClean="0"/>
              <a:t>Toxicol</a:t>
            </a:r>
            <a:r>
              <a:rPr lang="fr-FR" dirty="0" smtClean="0"/>
              <a:t>. 2014 </a:t>
            </a:r>
            <a:r>
              <a:rPr lang="fr-FR" dirty="0"/>
              <a:t>Jan 9;11:3. </a:t>
            </a:r>
            <a:r>
              <a:rPr lang="fr-FR" dirty="0" err="1"/>
              <a:t>doi</a:t>
            </a:r>
            <a:r>
              <a:rPr lang="fr-FR" dirty="0"/>
              <a:t>: 10.1186/1743-8977-11-3.</a:t>
            </a:r>
            <a:endParaRPr lang="en-US" dirty="0"/>
          </a:p>
        </p:txBody>
      </p:sp>
    </p:spTree>
    <p:extLst>
      <p:ext uri="{BB962C8B-B14F-4D97-AF65-F5344CB8AC3E}">
        <p14:creationId xmlns:p14="http://schemas.microsoft.com/office/powerpoint/2010/main" val="2926620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62" name="Picture 6" descr="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48023"/>
            <a:ext cx="4267200" cy="3267075"/>
          </a:xfrm>
          <a:prstGeom prst="rect">
            <a:avLst/>
          </a:prstGeom>
          <a:noFill/>
          <a:extLst>
            <a:ext uri="{909E8E84-426E-40dd-AFC4-6F175D3DCCD1}">
              <a14:hiddenFill xmlns:a14="http://schemas.microsoft.com/office/drawing/2010/main" xmlns="">
                <a:solidFill>
                  <a:srgbClr val="FFFFFF"/>
                </a:solidFill>
              </a14:hiddenFill>
            </a:ext>
          </a:extLst>
        </p:spPr>
      </p:pic>
      <p:pic>
        <p:nvPicPr>
          <p:cNvPr id="275463" name="Picture 7" descr="nanocomp source-4-1 06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996" y="2380351"/>
            <a:ext cx="3362325" cy="3886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943600" y="811547"/>
            <a:ext cx="1714500" cy="461665"/>
          </a:xfrm>
          <a:prstGeom prst="rect">
            <a:avLst/>
          </a:prstGeom>
          <a:noFill/>
        </p:spPr>
        <p:txBody>
          <a:bodyPr wrap="square" rtlCol="0">
            <a:spAutoFit/>
          </a:bodyPr>
          <a:lstStyle/>
          <a:p>
            <a:r>
              <a:rPr lang="en-US" sz="2400" dirty="0" smtClean="0"/>
              <a:t>Asbestos</a:t>
            </a:r>
            <a:endParaRPr lang="en-US" sz="2400" dirty="0"/>
          </a:p>
        </p:txBody>
      </p:sp>
      <p:sp>
        <p:nvSpPr>
          <p:cNvPr id="4" name="TextBox 3"/>
          <p:cNvSpPr txBox="1"/>
          <p:nvPr/>
        </p:nvSpPr>
        <p:spPr>
          <a:xfrm>
            <a:off x="3065162" y="4323735"/>
            <a:ext cx="1104901" cy="461665"/>
          </a:xfrm>
          <a:prstGeom prst="rect">
            <a:avLst/>
          </a:prstGeom>
          <a:noFill/>
        </p:spPr>
        <p:txBody>
          <a:bodyPr wrap="square" rtlCol="0">
            <a:spAutoFit/>
          </a:bodyPr>
          <a:lstStyle/>
          <a:p>
            <a:r>
              <a:rPr lang="en-US" sz="2400" dirty="0" smtClean="0"/>
              <a:t>CNTs</a:t>
            </a:r>
            <a:endParaRPr lang="en-US" sz="2400" dirty="0"/>
          </a:p>
        </p:txBody>
      </p:sp>
      <p:cxnSp>
        <p:nvCxnSpPr>
          <p:cNvPr id="6" name="Straight Arrow Connector 5"/>
          <p:cNvCxnSpPr/>
          <p:nvPr/>
        </p:nvCxnSpPr>
        <p:spPr>
          <a:xfrm flipV="1">
            <a:off x="3994030" y="4487893"/>
            <a:ext cx="1485900" cy="66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33925" y="1088546"/>
            <a:ext cx="1209675"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294967295"/>
          </p:nvPr>
        </p:nvSpPr>
        <p:spPr/>
        <p:txBody>
          <a:bodyPr/>
          <a:lstStyle/>
          <a:p>
            <a:fld id="{3AB20D79-B85A-9340-9BF8-8140D8CD0494}" type="slidenum">
              <a:rPr lang="en-US" smtClean="0"/>
              <a:t>16</a:t>
            </a:fld>
            <a:endParaRPr lang="en-US"/>
          </a:p>
        </p:txBody>
      </p:sp>
    </p:spTree>
    <p:extLst>
      <p:ext uri="{BB962C8B-B14F-4D97-AF65-F5344CB8AC3E}">
        <p14:creationId xmlns:p14="http://schemas.microsoft.com/office/powerpoint/2010/main" val="151688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90918"/>
            <a:ext cx="8229600" cy="1143000"/>
          </a:xfrm>
        </p:spPr>
        <p:txBody>
          <a:bodyPr/>
          <a:lstStyle/>
          <a:p>
            <a:r>
              <a:rPr lang="en-US" sz="4000" dirty="0">
                <a:solidFill>
                  <a:srgbClr val="000000"/>
                </a:solidFill>
                <a:ea typeface="新細明體" pitchFamily="18" charset="-120"/>
                <a:cs typeface="Arial" charset="0"/>
              </a:rPr>
              <a:t>CNTs cause Mesothelioma?</a:t>
            </a:r>
          </a:p>
        </p:txBody>
      </p:sp>
      <p:sp>
        <p:nvSpPr>
          <p:cNvPr id="22531" name="Rectangle 3"/>
          <p:cNvSpPr>
            <a:spLocks noGrp="1" noChangeArrowheads="1"/>
          </p:cNvSpPr>
          <p:nvPr>
            <p:ph idx="1"/>
          </p:nvPr>
        </p:nvSpPr>
        <p:spPr>
          <a:xfrm>
            <a:off x="457200" y="1285634"/>
            <a:ext cx="8229600" cy="4840530"/>
          </a:xfrm>
        </p:spPr>
        <p:txBody>
          <a:bodyPr>
            <a:normAutofit/>
          </a:bodyPr>
          <a:lstStyle/>
          <a:p>
            <a:pPr>
              <a:lnSpc>
                <a:spcPct val="110000"/>
              </a:lnSpc>
              <a:spcBef>
                <a:spcPts val="0"/>
              </a:spcBef>
            </a:pPr>
            <a:r>
              <a:rPr lang="en-US" dirty="0"/>
              <a:t>Carbon nanotubes introduced into the abdominal cavity of mice show asbestos-like pathogenicity in a pilot study, Poland, et al., </a:t>
            </a:r>
            <a:r>
              <a:rPr lang="en-US" i="1" dirty="0"/>
              <a:t>Nature Nano</a:t>
            </a:r>
            <a:r>
              <a:rPr lang="en-US" dirty="0"/>
              <a:t>., 2008.</a:t>
            </a:r>
          </a:p>
          <a:p>
            <a:pPr>
              <a:lnSpc>
                <a:spcPct val="110000"/>
              </a:lnSpc>
              <a:spcBef>
                <a:spcPts val="0"/>
              </a:spcBef>
            </a:pPr>
            <a:r>
              <a:rPr lang="en-US" dirty="0"/>
              <a:t>Induction of mesothelioma in p53+/- mouse by intraperitoneal application of multi-wall carbon nanotube, Takagi, et al., </a:t>
            </a:r>
            <a:r>
              <a:rPr lang="en-US" i="1" dirty="0"/>
              <a:t>J. </a:t>
            </a:r>
            <a:r>
              <a:rPr lang="en-US" i="1" dirty="0" err="1"/>
              <a:t>Toxicol</a:t>
            </a:r>
            <a:r>
              <a:rPr lang="en-US" i="1" dirty="0"/>
              <a:t>. </a:t>
            </a:r>
            <a:r>
              <a:rPr lang="en-US" i="1" dirty="0" err="1"/>
              <a:t>Sci</a:t>
            </a:r>
            <a:r>
              <a:rPr lang="en-US" dirty="0"/>
              <a:t>, 2008.</a:t>
            </a:r>
          </a:p>
        </p:txBody>
      </p:sp>
      <p:sp>
        <p:nvSpPr>
          <p:cNvPr id="2" name="Slide Number Placeholder 1"/>
          <p:cNvSpPr>
            <a:spLocks noGrp="1"/>
          </p:cNvSpPr>
          <p:nvPr>
            <p:ph type="sldNum" sz="quarter" idx="4294967295"/>
          </p:nvPr>
        </p:nvSpPr>
        <p:spPr/>
        <p:txBody>
          <a:bodyPr/>
          <a:lstStyle/>
          <a:p>
            <a:fld id="{3AB20D79-B85A-9340-9BF8-8140D8CD0494}" type="slidenum">
              <a:rPr lang="en-US" smtClean="0"/>
              <a:t>17</a:t>
            </a:fld>
            <a:endParaRPr lang="en-US"/>
          </a:p>
        </p:txBody>
      </p:sp>
    </p:spTree>
    <p:extLst>
      <p:ext uri="{BB962C8B-B14F-4D97-AF65-F5344CB8AC3E}">
        <p14:creationId xmlns:p14="http://schemas.microsoft.com/office/powerpoint/2010/main" val="38429676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algn="l"/>
            <a:r>
              <a:rPr lang="en-US" sz="2800"/>
              <a:t>Mercer, et al., Distribution and persistence of  pleural penetrations by multi-walled carbon nanotubes, </a:t>
            </a:r>
            <a:r>
              <a:rPr lang="en-US" sz="2800" i="1"/>
              <a:t>Part. Fibre Tox.</a:t>
            </a:r>
            <a:r>
              <a:rPr lang="en-US" sz="2800"/>
              <a:t>, 2010.</a:t>
            </a:r>
          </a:p>
        </p:txBody>
      </p:sp>
      <p:pic>
        <p:nvPicPr>
          <p:cNvPr id="5632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71600" y="1676400"/>
            <a:ext cx="6149975" cy="4525963"/>
          </a:xfrm>
          <a:noFill/>
          <a:ln/>
        </p:spPr>
      </p:pic>
      <p:sp>
        <p:nvSpPr>
          <p:cNvPr id="2" name="Slide Number Placeholder 1"/>
          <p:cNvSpPr>
            <a:spLocks noGrp="1"/>
          </p:cNvSpPr>
          <p:nvPr>
            <p:ph type="sldNum" sz="quarter" idx="4294967295"/>
          </p:nvPr>
        </p:nvSpPr>
        <p:spPr/>
        <p:txBody>
          <a:bodyPr/>
          <a:lstStyle/>
          <a:p>
            <a:fld id="{3AB20D79-B85A-9340-9BF8-8140D8CD0494}" type="slidenum">
              <a:rPr lang="en-US" smtClean="0"/>
              <a:t>18</a:t>
            </a:fld>
            <a:endParaRPr lang="en-US"/>
          </a:p>
        </p:txBody>
      </p:sp>
    </p:spTree>
    <p:extLst>
      <p:ext uri="{BB962C8B-B14F-4D97-AF65-F5344CB8AC3E}">
        <p14:creationId xmlns:p14="http://schemas.microsoft.com/office/powerpoint/2010/main" val="422472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98525"/>
          </a:xfrm>
        </p:spPr>
        <p:txBody>
          <a:bodyPr/>
          <a:lstStyle/>
          <a:p>
            <a:r>
              <a:rPr lang="en-US" sz="4000" dirty="0">
                <a:solidFill>
                  <a:srgbClr val="000000"/>
                </a:solidFill>
                <a:ea typeface="新細明體" pitchFamily="18" charset="-120"/>
                <a:cs typeface="Arial" charset="0"/>
              </a:rPr>
              <a:t>CNTs cause Mesothelioma?, </a:t>
            </a:r>
            <a:r>
              <a:rPr lang="en-US" sz="4000" i="1" dirty="0">
                <a:solidFill>
                  <a:srgbClr val="000000"/>
                </a:solidFill>
                <a:ea typeface="新細明體" pitchFamily="18" charset="-120"/>
                <a:cs typeface="Arial" charset="0"/>
              </a:rPr>
              <a:t>Cont.</a:t>
            </a:r>
          </a:p>
        </p:txBody>
      </p:sp>
      <p:sp>
        <p:nvSpPr>
          <p:cNvPr id="2" name="Slide Number Placeholder 1"/>
          <p:cNvSpPr>
            <a:spLocks noGrp="1"/>
          </p:cNvSpPr>
          <p:nvPr>
            <p:ph type="sldNum" sz="quarter" idx="4294967295"/>
          </p:nvPr>
        </p:nvSpPr>
        <p:spPr/>
        <p:txBody>
          <a:bodyPr/>
          <a:lstStyle/>
          <a:p>
            <a:fld id="{3AB20D79-B85A-9340-9BF8-8140D8CD0494}" type="slidenum">
              <a:rPr lang="en-US" smtClean="0"/>
              <a:t>19</a:t>
            </a:fld>
            <a:endParaRPr lang="en-US"/>
          </a:p>
        </p:txBody>
      </p:sp>
      <p:sp>
        <p:nvSpPr>
          <p:cNvPr id="7" name="Rectangle 3"/>
          <p:cNvSpPr txBox="1">
            <a:spLocks noChangeArrowheads="1"/>
          </p:cNvSpPr>
          <p:nvPr/>
        </p:nvSpPr>
        <p:spPr>
          <a:xfrm>
            <a:off x="457200" y="1499671"/>
            <a:ext cx="8229600" cy="4525963"/>
          </a:xfrm>
          <a:prstGeom prst="rect">
            <a:avLst/>
          </a:prstGeom>
        </p:spPr>
        <p:txBody>
          <a:bodyPr vert="horz" lIns="91440" tIns="45720" rIns="91440" bIns="45720" rtlCol="0" anchor="ctr">
            <a:normAutofit lnSpcReduction="1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buFontTx/>
              <a:buNone/>
            </a:pPr>
            <a:r>
              <a:rPr lang="en-US" sz="2500" dirty="0" smtClean="0"/>
              <a:t>Poland: “Here we show that exposing the </a:t>
            </a:r>
            <a:r>
              <a:rPr lang="en-US" sz="2500" dirty="0" err="1" smtClean="0"/>
              <a:t>mesothelial</a:t>
            </a:r>
            <a:r>
              <a:rPr lang="en-US" sz="2500" dirty="0" smtClean="0"/>
              <a:t> lining of the body cavity of mice, as a surrogate for the </a:t>
            </a:r>
            <a:r>
              <a:rPr lang="en-US" sz="2500" dirty="0" err="1" smtClean="0"/>
              <a:t>mesothelial</a:t>
            </a:r>
            <a:r>
              <a:rPr lang="en-US" sz="2500" dirty="0" smtClean="0"/>
              <a:t> lining of the chest cavity, to long </a:t>
            </a:r>
            <a:r>
              <a:rPr lang="en-US" sz="2500" dirty="0" err="1" smtClean="0"/>
              <a:t>multiwalled</a:t>
            </a:r>
            <a:r>
              <a:rPr lang="en-US" sz="2500" dirty="0" smtClean="0"/>
              <a:t> carbon nanotubes results in asbestos-like, length-dependent, pathogenic </a:t>
            </a:r>
            <a:r>
              <a:rPr lang="en-US" sz="2500" dirty="0" err="1" smtClean="0"/>
              <a:t>behaviour</a:t>
            </a:r>
            <a:r>
              <a:rPr lang="en-US" sz="2500" dirty="0" smtClean="0"/>
              <a:t>… Our results suggest the </a:t>
            </a:r>
            <a:r>
              <a:rPr lang="en-US" sz="2500" dirty="0" smtClean="0">
                <a:solidFill>
                  <a:schemeClr val="accent1"/>
                </a:solidFill>
              </a:rPr>
              <a:t>need for further research and great caution before introducing such </a:t>
            </a:r>
            <a:r>
              <a:rPr lang="en-US" sz="2800" dirty="0" smtClean="0">
                <a:solidFill>
                  <a:schemeClr val="accent1"/>
                </a:solidFill>
              </a:rPr>
              <a:t>products</a:t>
            </a:r>
            <a:r>
              <a:rPr lang="en-US" sz="2500" dirty="0" smtClean="0">
                <a:solidFill>
                  <a:schemeClr val="accent1"/>
                </a:solidFill>
              </a:rPr>
              <a:t> into the market if long-term harm is to be avoided.</a:t>
            </a:r>
            <a:r>
              <a:rPr lang="en-US" sz="2500" dirty="0" smtClean="0"/>
              <a:t>”</a:t>
            </a:r>
          </a:p>
          <a:p>
            <a:pPr>
              <a:lnSpc>
                <a:spcPct val="110000"/>
              </a:lnSpc>
              <a:spcBef>
                <a:spcPts val="0"/>
              </a:spcBef>
              <a:buFontTx/>
              <a:buNone/>
            </a:pPr>
            <a:endParaRPr lang="en-US" sz="2800" dirty="0" smtClean="0"/>
          </a:p>
          <a:p>
            <a:pPr>
              <a:lnSpc>
                <a:spcPct val="110000"/>
              </a:lnSpc>
              <a:spcBef>
                <a:spcPts val="0"/>
              </a:spcBef>
              <a:buFontTx/>
              <a:buNone/>
            </a:pPr>
            <a:r>
              <a:rPr lang="en-US" sz="2800" dirty="0" smtClean="0"/>
              <a:t>Dec 2014 – IARC designates “certain MWCNTs” as 2B, Possible Human Carcinogen</a:t>
            </a:r>
            <a:endParaRPr lang="en-US" sz="2800" dirty="0"/>
          </a:p>
        </p:txBody>
      </p:sp>
      <p:sp>
        <p:nvSpPr>
          <p:cNvPr id="3" name="TextBox 2"/>
          <p:cNvSpPr txBox="1"/>
          <p:nvPr/>
        </p:nvSpPr>
        <p:spPr>
          <a:xfrm>
            <a:off x="3554083" y="6030030"/>
            <a:ext cx="4867025" cy="369332"/>
          </a:xfrm>
          <a:prstGeom prst="rect">
            <a:avLst/>
          </a:prstGeom>
          <a:noFill/>
        </p:spPr>
        <p:txBody>
          <a:bodyPr wrap="none" rtlCol="0">
            <a:spAutoFit/>
          </a:bodyPr>
          <a:lstStyle/>
          <a:p>
            <a:r>
              <a:rPr lang="en-US" dirty="0"/>
              <a:t>Grosse Y et al.</a:t>
            </a:r>
            <a:r>
              <a:rPr lang="en-US" i="1" dirty="0"/>
              <a:t> Lancet </a:t>
            </a:r>
            <a:r>
              <a:rPr lang="en-US" i="1" dirty="0" err="1"/>
              <a:t>Oncol</a:t>
            </a:r>
            <a:r>
              <a:rPr lang="en-US" dirty="0"/>
              <a:t>. 2014;15(13): 1427-28. </a:t>
            </a:r>
          </a:p>
        </p:txBody>
      </p:sp>
    </p:spTree>
    <p:extLst>
      <p:ext uri="{BB962C8B-B14F-4D97-AF65-F5344CB8AC3E}">
        <p14:creationId xmlns:p14="http://schemas.microsoft.com/office/powerpoint/2010/main" val="4846108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82274"/>
            <a:ext cx="8229600" cy="1143000"/>
          </a:xfrm>
        </p:spPr>
        <p:txBody>
          <a:bodyPr/>
          <a:lstStyle/>
          <a:p>
            <a:pPr eaLnBrk="1" hangingPunct="1"/>
            <a:r>
              <a:rPr lang="en-US" dirty="0">
                <a:latin typeface="Calibri"/>
                <a:cs typeface="Calibri"/>
              </a:rPr>
              <a:t>What is </a:t>
            </a:r>
            <a:r>
              <a:rPr lang="en-US" dirty="0" smtClean="0">
                <a:latin typeface="Calibri"/>
                <a:cs typeface="Calibri"/>
              </a:rPr>
              <a:t>Nanotechnology</a:t>
            </a:r>
            <a:endParaRPr lang="en-US" dirty="0">
              <a:latin typeface="Calibri"/>
              <a:cs typeface="Calibri"/>
            </a:endParaRPr>
          </a:p>
        </p:txBody>
      </p:sp>
      <p:pic>
        <p:nvPicPr>
          <p:cNvPr id="3" name="Picture 2"/>
          <p:cNvPicPr>
            <a:picLocks noChangeAspect="1"/>
          </p:cNvPicPr>
          <p:nvPr/>
        </p:nvPicPr>
        <p:blipFill>
          <a:blip r:embed="rId2"/>
          <a:stretch>
            <a:fillRect/>
          </a:stretch>
        </p:blipFill>
        <p:spPr>
          <a:xfrm>
            <a:off x="4189600" y="1413441"/>
            <a:ext cx="4464638" cy="4857361"/>
          </a:xfrm>
          <a:prstGeom prst="rect">
            <a:avLst/>
          </a:prstGeom>
        </p:spPr>
      </p:pic>
      <p:sp>
        <p:nvSpPr>
          <p:cNvPr id="4" name="Right Brace 3"/>
          <p:cNvSpPr/>
          <p:nvPr/>
        </p:nvSpPr>
        <p:spPr>
          <a:xfrm>
            <a:off x="7863881" y="4786355"/>
            <a:ext cx="390753" cy="120472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8254634" y="5067754"/>
            <a:ext cx="889366" cy="523220"/>
          </a:xfrm>
          <a:prstGeom prst="rect">
            <a:avLst/>
          </a:prstGeom>
          <a:noFill/>
        </p:spPr>
        <p:txBody>
          <a:bodyPr wrap="square" rtlCol="0">
            <a:spAutoFit/>
          </a:bodyPr>
          <a:lstStyle/>
          <a:p>
            <a:r>
              <a:rPr lang="en-US" sz="1400" b="1" dirty="0" smtClean="0"/>
              <a:t>Nano-objects</a:t>
            </a:r>
            <a:endParaRPr lang="en-US" sz="1400" b="1" dirty="0"/>
          </a:p>
        </p:txBody>
      </p:sp>
      <p:sp>
        <p:nvSpPr>
          <p:cNvPr id="12291" name="Rectangle 3"/>
          <p:cNvSpPr>
            <a:spLocks noGrp="1" noChangeArrowheads="1"/>
          </p:cNvSpPr>
          <p:nvPr>
            <p:ph type="body" idx="1"/>
          </p:nvPr>
        </p:nvSpPr>
        <p:spPr>
          <a:xfrm>
            <a:off x="0" y="1394707"/>
            <a:ext cx="4508605" cy="4525963"/>
          </a:xfrm>
        </p:spPr>
        <p:txBody>
          <a:bodyPr>
            <a:normAutofit fontScale="92500" lnSpcReduction="20000"/>
          </a:bodyPr>
          <a:lstStyle/>
          <a:p>
            <a:pPr eaLnBrk="1" hangingPunct="1"/>
            <a:r>
              <a:rPr lang="en-US" dirty="0" smtClean="0">
                <a:latin typeface="Calibri"/>
                <a:cs typeface="Calibri"/>
              </a:rPr>
              <a:t>The </a:t>
            </a:r>
            <a:r>
              <a:rPr lang="en-US" dirty="0">
                <a:latin typeface="Calibri"/>
                <a:cs typeface="Calibri"/>
              </a:rPr>
              <a:t>study of the controlling of matter on </a:t>
            </a:r>
            <a:r>
              <a:rPr lang="en-US" dirty="0" smtClean="0">
                <a:latin typeface="Calibri"/>
                <a:cs typeface="Calibri"/>
              </a:rPr>
              <a:t>an atomic and molecular scale</a:t>
            </a:r>
            <a:endParaRPr lang="en-US" dirty="0">
              <a:latin typeface="Calibri"/>
              <a:cs typeface="Calibri"/>
            </a:endParaRPr>
          </a:p>
          <a:p>
            <a:pPr eaLnBrk="1" hangingPunct="1"/>
            <a:r>
              <a:rPr lang="en-US" dirty="0" smtClean="0">
                <a:latin typeface="Calibri"/>
                <a:cs typeface="Calibri"/>
              </a:rPr>
              <a:t>Engineered </a:t>
            </a:r>
            <a:r>
              <a:rPr lang="en-US" dirty="0" err="1" smtClean="0">
                <a:latin typeface="Calibri"/>
                <a:cs typeface="Calibri"/>
              </a:rPr>
              <a:t>nano</a:t>
            </a:r>
            <a:r>
              <a:rPr lang="en-US" dirty="0" smtClean="0">
                <a:latin typeface="Calibri"/>
                <a:cs typeface="Calibri"/>
              </a:rPr>
              <a:t> objects: at </a:t>
            </a:r>
            <a:r>
              <a:rPr lang="en-US" dirty="0">
                <a:latin typeface="Calibri"/>
                <a:cs typeface="Calibri"/>
              </a:rPr>
              <a:t>least one dimension between 1 to 100 nanometers (nm</a:t>
            </a:r>
            <a:r>
              <a:rPr lang="en-US" dirty="0" smtClean="0">
                <a:latin typeface="Calibri"/>
                <a:cs typeface="Calibri"/>
              </a:rPr>
              <a:t>)</a:t>
            </a:r>
          </a:p>
          <a:p>
            <a:pPr lvl="1"/>
            <a:r>
              <a:rPr lang="en-US" dirty="0" smtClean="0">
                <a:latin typeface="Calibri"/>
                <a:cs typeface="Calibri"/>
              </a:rPr>
              <a:t> roughly </a:t>
            </a:r>
            <a:r>
              <a:rPr lang="en-US" dirty="0">
                <a:latin typeface="Calibri"/>
                <a:cs typeface="Calibri"/>
              </a:rPr>
              <a:t>100,000 times smaller than the diameter of a human hair</a:t>
            </a:r>
            <a:r>
              <a:rPr lang="en-US" dirty="0" smtClean="0">
                <a:effectLst/>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1795302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03" y="230430"/>
            <a:ext cx="8875615" cy="1143000"/>
          </a:xfrm>
        </p:spPr>
        <p:txBody>
          <a:bodyPr>
            <a:normAutofit/>
          </a:bodyPr>
          <a:lstStyle/>
          <a:p>
            <a:r>
              <a:rPr lang="en-US" sz="4000" dirty="0" smtClean="0">
                <a:solidFill>
                  <a:srgbClr val="000000"/>
                </a:solidFill>
              </a:rPr>
              <a:t>Fiber Morphology Important</a:t>
            </a:r>
            <a:endParaRPr lang="en-US" sz="4000" dirty="0">
              <a:solidFill>
                <a:srgbClr val="000000"/>
              </a:solidFill>
            </a:endParaRPr>
          </a:p>
        </p:txBody>
      </p:sp>
      <p:sp>
        <p:nvSpPr>
          <p:cNvPr id="3" name="Content Placeholder 2"/>
          <p:cNvSpPr>
            <a:spLocks noGrp="1"/>
          </p:cNvSpPr>
          <p:nvPr>
            <p:ph idx="1"/>
          </p:nvPr>
        </p:nvSpPr>
        <p:spPr>
          <a:xfrm>
            <a:off x="758934" y="1600200"/>
            <a:ext cx="7927865" cy="4525963"/>
          </a:xfrm>
        </p:spPr>
        <p:txBody>
          <a:bodyPr>
            <a:normAutofit/>
          </a:bodyPr>
          <a:lstStyle/>
          <a:p>
            <a:pPr>
              <a:lnSpc>
                <a:spcPct val="120000"/>
              </a:lnSpc>
              <a:spcBef>
                <a:spcPts val="0"/>
              </a:spcBef>
            </a:pPr>
            <a:r>
              <a:rPr lang="en-US" sz="2800" dirty="0" smtClean="0"/>
              <a:t>In animal studies thus far:</a:t>
            </a:r>
          </a:p>
          <a:p>
            <a:pPr lvl="1">
              <a:lnSpc>
                <a:spcPct val="120000"/>
              </a:lnSpc>
              <a:spcBef>
                <a:spcPts val="0"/>
              </a:spcBef>
            </a:pPr>
            <a:r>
              <a:rPr lang="en-US" sz="2400" dirty="0" smtClean="0"/>
              <a:t>SWCNTs do not cause mesothelioma</a:t>
            </a:r>
          </a:p>
          <a:p>
            <a:pPr lvl="1">
              <a:lnSpc>
                <a:spcPct val="120000"/>
              </a:lnSpc>
              <a:spcBef>
                <a:spcPts val="0"/>
              </a:spcBef>
            </a:pPr>
            <a:r>
              <a:rPr lang="en-US" sz="2400" dirty="0"/>
              <a:t>T</a:t>
            </a:r>
            <a:r>
              <a:rPr lang="en-US" sz="2400" dirty="0" smtClean="0"/>
              <a:t>hin </a:t>
            </a:r>
            <a:r>
              <a:rPr lang="en-US" sz="2400" dirty="0"/>
              <a:t>(d &lt; 15 nm</a:t>
            </a:r>
            <a:r>
              <a:rPr lang="en-US" sz="2400" dirty="0" smtClean="0"/>
              <a:t>) MWCNTs – ditto</a:t>
            </a:r>
          </a:p>
          <a:p>
            <a:pPr lvl="1">
              <a:lnSpc>
                <a:spcPct val="120000"/>
              </a:lnSpc>
              <a:spcBef>
                <a:spcPts val="0"/>
              </a:spcBef>
            </a:pPr>
            <a:r>
              <a:rPr lang="en-US" sz="2400" dirty="0" smtClean="0"/>
              <a:t>Thick (d &gt; 150 nm) MWCNTs – ditto </a:t>
            </a:r>
          </a:p>
          <a:p>
            <a:pPr>
              <a:lnSpc>
                <a:spcPct val="120000"/>
              </a:lnSpc>
              <a:spcBef>
                <a:spcPts val="0"/>
              </a:spcBef>
            </a:pPr>
            <a:r>
              <a:rPr lang="en-US" sz="2800" dirty="0" smtClean="0"/>
              <a:t>But – all commercially available MWCNTs :                 		15 nm &lt; d &lt; 150 nm</a:t>
            </a:r>
          </a:p>
          <a:p>
            <a:pPr>
              <a:lnSpc>
                <a:spcPct val="120000"/>
              </a:lnSpc>
              <a:spcBef>
                <a:spcPts val="0"/>
              </a:spcBef>
            </a:pPr>
            <a:r>
              <a:rPr lang="en-US" sz="2800" dirty="0" smtClean="0"/>
              <a:t>Short (L &lt; 1-5 µm) MWCNTs – ditto</a:t>
            </a:r>
          </a:p>
          <a:p>
            <a:pPr marL="0" indent="0">
              <a:lnSpc>
                <a:spcPct val="120000"/>
              </a:lnSpc>
              <a:spcBef>
                <a:spcPts val="0"/>
              </a:spcBef>
              <a:buNone/>
            </a:pPr>
            <a:endParaRPr lang="en-US" sz="2800" dirty="0" smtClean="0"/>
          </a:p>
          <a:p>
            <a:pPr marL="0" indent="0">
              <a:lnSpc>
                <a:spcPct val="120000"/>
              </a:lnSpc>
              <a:spcBef>
                <a:spcPts val="0"/>
              </a:spcBef>
              <a:buNone/>
            </a:pPr>
            <a:r>
              <a:rPr lang="en-US" sz="2800" dirty="0" smtClean="0"/>
              <a:t>Can we make them all short?</a:t>
            </a:r>
          </a:p>
        </p:txBody>
      </p:sp>
      <p:sp>
        <p:nvSpPr>
          <p:cNvPr id="5" name="Slide Number Placeholder 4"/>
          <p:cNvSpPr>
            <a:spLocks noGrp="1"/>
          </p:cNvSpPr>
          <p:nvPr>
            <p:ph type="sldNum" sz="quarter" idx="4294967295"/>
          </p:nvPr>
        </p:nvSpPr>
        <p:spPr/>
        <p:txBody>
          <a:bodyPr/>
          <a:lstStyle/>
          <a:p>
            <a:fld id="{3AB20D79-B85A-9340-9BF8-8140D8CD0494}" type="slidenum">
              <a:rPr lang="en-US" smtClean="0"/>
              <a:t>20</a:t>
            </a:fld>
            <a:endParaRPr lang="en-US"/>
          </a:p>
        </p:txBody>
      </p:sp>
    </p:spTree>
    <p:extLst>
      <p:ext uri="{BB962C8B-B14F-4D97-AF65-F5344CB8AC3E}">
        <p14:creationId xmlns:p14="http://schemas.microsoft.com/office/powerpoint/2010/main" val="3431224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0843"/>
          </a:xfrm>
        </p:spPr>
        <p:txBody>
          <a:bodyPr>
            <a:normAutofit fontScale="90000"/>
          </a:bodyPr>
          <a:lstStyle/>
          <a:p>
            <a:r>
              <a:rPr lang="en-US" sz="4000" dirty="0" smtClean="0">
                <a:solidFill>
                  <a:srgbClr val="000000"/>
                </a:solidFill>
              </a:rPr>
              <a:t>Functionalization can affect Length</a:t>
            </a:r>
            <a:endParaRPr lang="en-US" sz="4000" dirty="0">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2541737" y="921566"/>
            <a:ext cx="4615739" cy="4983162"/>
          </a:xfrm>
          <a:prstGeom prst="rect">
            <a:avLst/>
          </a:prstGeom>
        </p:spPr>
      </p:pic>
      <p:sp>
        <p:nvSpPr>
          <p:cNvPr id="3" name="Slide Number Placeholder 2"/>
          <p:cNvSpPr>
            <a:spLocks noGrp="1"/>
          </p:cNvSpPr>
          <p:nvPr>
            <p:ph type="sldNum" sz="quarter" idx="4294967295"/>
          </p:nvPr>
        </p:nvSpPr>
        <p:spPr/>
        <p:txBody>
          <a:bodyPr/>
          <a:lstStyle/>
          <a:p>
            <a:fld id="{3AB20D79-B85A-9340-9BF8-8140D8CD0494}" type="slidenum">
              <a:rPr lang="en-US" smtClean="0"/>
              <a:t>21</a:t>
            </a:fld>
            <a:endParaRPr lang="en-US"/>
          </a:p>
        </p:txBody>
      </p:sp>
      <p:sp>
        <p:nvSpPr>
          <p:cNvPr id="6" name="TextBox 5"/>
          <p:cNvSpPr txBox="1"/>
          <p:nvPr/>
        </p:nvSpPr>
        <p:spPr>
          <a:xfrm>
            <a:off x="76199" y="5844343"/>
            <a:ext cx="8610601" cy="584775"/>
          </a:xfrm>
          <a:prstGeom prst="rect">
            <a:avLst/>
          </a:prstGeom>
          <a:noFill/>
        </p:spPr>
        <p:txBody>
          <a:bodyPr wrap="square" rtlCol="0">
            <a:spAutoFit/>
          </a:bodyPr>
          <a:lstStyle/>
          <a:p>
            <a:r>
              <a:rPr lang="en-US" sz="1600" dirty="0" smtClean="0"/>
              <a:t>Ali-</a:t>
            </a:r>
            <a:r>
              <a:rPr lang="en-US" sz="1600" dirty="0" err="1" smtClean="0"/>
              <a:t>Boucetta</a:t>
            </a:r>
            <a:r>
              <a:rPr lang="en-US" sz="1600" dirty="0" smtClean="0"/>
              <a:t>, </a:t>
            </a:r>
            <a:r>
              <a:rPr lang="en-US" sz="1600" i="1" dirty="0" smtClean="0"/>
              <a:t>et al</a:t>
            </a:r>
            <a:r>
              <a:rPr lang="en-US" sz="1600" dirty="0" smtClean="0"/>
              <a:t>., </a:t>
            </a:r>
            <a:r>
              <a:rPr lang="de-DE" sz="1600" i="1" dirty="0"/>
              <a:t>Angew. Chem. Int. Ed</a:t>
            </a:r>
            <a:r>
              <a:rPr lang="de-DE" sz="1600" dirty="0"/>
              <a:t>. 2013, </a:t>
            </a:r>
            <a:r>
              <a:rPr lang="de-DE" sz="1600" b="1" dirty="0"/>
              <a:t>52</a:t>
            </a:r>
            <a:r>
              <a:rPr lang="de-DE" sz="1600" dirty="0"/>
              <a:t>, 2274 –</a:t>
            </a:r>
            <a:r>
              <a:rPr lang="de-DE" sz="1600" dirty="0" smtClean="0"/>
              <a:t>2278,</a:t>
            </a:r>
            <a:r>
              <a:rPr lang="en-US" sz="1600" dirty="0" smtClean="0"/>
              <a:t> </a:t>
            </a:r>
            <a:r>
              <a:rPr lang="en-US" sz="1600" dirty="0"/>
              <a:t>DOI: 10.1002/anie.201207664</a:t>
            </a:r>
          </a:p>
        </p:txBody>
      </p:sp>
    </p:spTree>
    <p:extLst>
      <p:ext uri="{BB962C8B-B14F-4D97-AF65-F5344CB8AC3E}">
        <p14:creationId xmlns:p14="http://schemas.microsoft.com/office/powerpoint/2010/main" val="192125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06"/>
            <a:ext cx="8229600" cy="1143000"/>
          </a:xfrm>
        </p:spPr>
        <p:txBody>
          <a:bodyPr>
            <a:normAutofit/>
          </a:bodyPr>
          <a:lstStyle/>
          <a:p>
            <a:r>
              <a:rPr lang="en-US" sz="4000" dirty="0" smtClean="0">
                <a:solidFill>
                  <a:srgbClr val="000000"/>
                </a:solidFill>
              </a:rPr>
              <a:t>Human Studies</a:t>
            </a:r>
            <a:endParaRPr lang="en-US" sz="4000" dirty="0">
              <a:solidFill>
                <a:srgbClr val="000000"/>
              </a:solidFill>
            </a:endParaRPr>
          </a:p>
        </p:txBody>
      </p:sp>
      <p:sp>
        <p:nvSpPr>
          <p:cNvPr id="3" name="Content Placeholder 2"/>
          <p:cNvSpPr>
            <a:spLocks noGrp="1"/>
          </p:cNvSpPr>
          <p:nvPr>
            <p:ph idx="1"/>
          </p:nvPr>
        </p:nvSpPr>
        <p:spPr>
          <a:xfrm>
            <a:off x="457200" y="1431906"/>
            <a:ext cx="8229600" cy="4525963"/>
          </a:xfrm>
        </p:spPr>
        <p:txBody>
          <a:bodyPr anchor="t">
            <a:normAutofit/>
          </a:bodyPr>
          <a:lstStyle/>
          <a:p>
            <a:pPr>
              <a:lnSpc>
                <a:spcPct val="100000"/>
              </a:lnSpc>
              <a:spcBef>
                <a:spcPts val="0"/>
              </a:spcBef>
            </a:pPr>
            <a:r>
              <a:rPr lang="en-US" dirty="0" smtClean="0"/>
              <a:t>Few human studies to date</a:t>
            </a:r>
          </a:p>
          <a:p>
            <a:pPr lvl="1">
              <a:lnSpc>
                <a:spcPct val="100000"/>
              </a:lnSpc>
              <a:spcBef>
                <a:spcPts val="0"/>
              </a:spcBef>
            </a:pPr>
            <a:r>
              <a:rPr lang="en-US" dirty="0" smtClean="0"/>
              <a:t>Case reports of CNTs found in the lungs of 911 first responders</a:t>
            </a:r>
          </a:p>
          <a:p>
            <a:pPr lvl="1">
              <a:lnSpc>
                <a:spcPct val="100000"/>
              </a:lnSpc>
              <a:spcBef>
                <a:spcPts val="0"/>
              </a:spcBef>
            </a:pPr>
            <a:r>
              <a:rPr lang="en-US" dirty="0" smtClean="0"/>
              <a:t>Recent case-control study revealed MWCNT manufacturing workers (levels 3x above the NIOSH REL) found biomarkers of effect similar to conclusions from </a:t>
            </a:r>
            <a:r>
              <a:rPr lang="en-US" dirty="0" err="1" smtClean="0"/>
              <a:t>tox</a:t>
            </a:r>
            <a:r>
              <a:rPr lang="en-US" dirty="0" smtClean="0"/>
              <a:t> studies</a:t>
            </a:r>
          </a:p>
          <a:p>
            <a:pPr lvl="2">
              <a:lnSpc>
                <a:spcPct val="100000"/>
              </a:lnSpc>
              <a:spcBef>
                <a:spcPts val="0"/>
              </a:spcBef>
            </a:pPr>
            <a:r>
              <a:rPr lang="en-US" sz="2600" dirty="0" smtClean="0"/>
              <a:t>increase </a:t>
            </a:r>
            <a:r>
              <a:rPr lang="en-US" sz="2600" dirty="0"/>
              <a:t>in </a:t>
            </a:r>
            <a:r>
              <a:rPr lang="en-US" sz="2600" dirty="0" smtClean="0"/>
              <a:t>serum &amp; sputum inflammatory &amp; fibrotic biomarkers[ IL</a:t>
            </a:r>
            <a:r>
              <a:rPr lang="en-US" sz="2600" dirty="0"/>
              <a:t>-1</a:t>
            </a:r>
            <a:r>
              <a:rPr lang="en-US" sz="2600" b="1" dirty="0"/>
              <a:t>β</a:t>
            </a:r>
            <a:r>
              <a:rPr lang="en-US" sz="2600" dirty="0"/>
              <a:t>, IL6, TNF-</a:t>
            </a:r>
            <a:r>
              <a:rPr lang="en-US" sz="2600" b="1" dirty="0"/>
              <a:t>α</a:t>
            </a:r>
            <a:r>
              <a:rPr lang="en-US" sz="2600" dirty="0"/>
              <a:t>, </a:t>
            </a:r>
            <a:r>
              <a:rPr lang="en-US" sz="2600" dirty="0" smtClean="0"/>
              <a:t>inflammatory cytokines, KL</a:t>
            </a:r>
            <a:r>
              <a:rPr lang="en-US" sz="2600" dirty="0"/>
              <a:t>-</a:t>
            </a:r>
            <a:r>
              <a:rPr lang="en-US" sz="2600" dirty="0" smtClean="0"/>
              <a:t>6, TGF</a:t>
            </a:r>
            <a:r>
              <a:rPr lang="en-US" sz="2600" dirty="0"/>
              <a:t>-</a:t>
            </a:r>
            <a:r>
              <a:rPr lang="en-US" sz="2600" b="1" dirty="0" smtClean="0"/>
              <a:t>β</a:t>
            </a:r>
            <a:r>
              <a:rPr lang="en-US" sz="2600" dirty="0" smtClean="0"/>
              <a:t>1]</a:t>
            </a:r>
          </a:p>
        </p:txBody>
      </p:sp>
      <p:sp>
        <p:nvSpPr>
          <p:cNvPr id="4" name="Slide Number Placeholder 3"/>
          <p:cNvSpPr>
            <a:spLocks noGrp="1"/>
          </p:cNvSpPr>
          <p:nvPr>
            <p:ph type="sldNum" sz="quarter" idx="4294967295"/>
          </p:nvPr>
        </p:nvSpPr>
        <p:spPr/>
        <p:txBody>
          <a:bodyPr/>
          <a:lstStyle/>
          <a:p>
            <a:fld id="{3AB20D79-B85A-9340-9BF8-8140D8CD0494}" type="slidenum">
              <a:rPr lang="en-US" smtClean="0"/>
              <a:t>22</a:t>
            </a:fld>
            <a:endParaRPr lang="en-US"/>
          </a:p>
        </p:txBody>
      </p:sp>
      <p:sp>
        <p:nvSpPr>
          <p:cNvPr id="5" name="TextBox 4"/>
          <p:cNvSpPr txBox="1"/>
          <p:nvPr/>
        </p:nvSpPr>
        <p:spPr>
          <a:xfrm>
            <a:off x="380965" y="5802594"/>
            <a:ext cx="8382069" cy="584776"/>
          </a:xfrm>
          <a:prstGeom prst="rect">
            <a:avLst/>
          </a:prstGeom>
          <a:noFill/>
        </p:spPr>
        <p:txBody>
          <a:bodyPr wrap="square" rtlCol="0">
            <a:spAutoFit/>
          </a:bodyPr>
          <a:lstStyle/>
          <a:p>
            <a:r>
              <a:rPr lang="en-US" sz="1600" dirty="0"/>
              <a:t>Wu, M</a:t>
            </a:r>
            <a:r>
              <a:rPr lang="en-US" sz="1600" dirty="0" smtClean="0"/>
              <a:t>. et al . </a:t>
            </a:r>
            <a:r>
              <a:rPr lang="en-US" sz="1600" i="1" dirty="0"/>
              <a:t>Environ. Health </a:t>
            </a:r>
            <a:r>
              <a:rPr lang="en-US" sz="1600" i="1" dirty="0" err="1"/>
              <a:t>Perspect</a:t>
            </a:r>
            <a:r>
              <a:rPr lang="en-US" sz="1600" dirty="0"/>
              <a:t>. </a:t>
            </a:r>
            <a:r>
              <a:rPr lang="en-US" sz="1600" dirty="0" smtClean="0"/>
              <a:t>2010. </a:t>
            </a:r>
            <a:r>
              <a:rPr lang="en-US" sz="1600" b="1" dirty="0" smtClean="0"/>
              <a:t>118</a:t>
            </a:r>
            <a:r>
              <a:rPr lang="en-US" sz="1600" dirty="0" smtClean="0"/>
              <a:t>: </a:t>
            </a:r>
            <a:r>
              <a:rPr lang="en-US" sz="1600" dirty="0"/>
              <a:t>499</a:t>
            </a:r>
            <a:r>
              <a:rPr lang="en-US" sz="1600" b="1" dirty="0"/>
              <a:t>–</a:t>
            </a:r>
            <a:r>
              <a:rPr lang="en-US" sz="1600" dirty="0"/>
              <a:t>504.</a:t>
            </a:r>
          </a:p>
          <a:p>
            <a:r>
              <a:rPr lang="en-US" sz="1600" dirty="0" err="1" smtClean="0"/>
              <a:t>Fatkhutdinova</a:t>
            </a:r>
            <a:r>
              <a:rPr lang="en-US" sz="1600" dirty="0" smtClean="0"/>
              <a:t> LM </a:t>
            </a:r>
            <a:r>
              <a:rPr lang="en-US" sz="1600" dirty="0"/>
              <a:t>et al. </a:t>
            </a:r>
            <a:r>
              <a:rPr lang="en-US" sz="1600" i="1" dirty="0" err="1" smtClean="0"/>
              <a:t>Toxicol</a:t>
            </a:r>
            <a:r>
              <a:rPr lang="en-US" sz="1600" i="1" dirty="0" smtClean="0"/>
              <a:t> </a:t>
            </a:r>
            <a:r>
              <a:rPr lang="en-US" sz="1600" i="1" dirty="0"/>
              <a:t>and </a:t>
            </a:r>
            <a:r>
              <a:rPr lang="en-US" sz="1600" i="1" dirty="0" smtClean="0"/>
              <a:t>App </a:t>
            </a:r>
            <a:r>
              <a:rPr lang="en-US" sz="1600" i="1" dirty="0" err="1" smtClean="0"/>
              <a:t>Pharmacol</a:t>
            </a:r>
            <a:r>
              <a:rPr lang="en-US" sz="1600" dirty="0" smtClean="0"/>
              <a:t>. 2016; </a:t>
            </a:r>
            <a:r>
              <a:rPr lang="en-US" sz="1600" b="1" dirty="0" smtClean="0"/>
              <a:t>299</a:t>
            </a:r>
            <a:r>
              <a:rPr lang="en-US" sz="1600" dirty="0" smtClean="0"/>
              <a:t>: 125</a:t>
            </a:r>
            <a:r>
              <a:rPr lang="en-US" sz="1600" b="1" dirty="0"/>
              <a:t>–</a:t>
            </a:r>
            <a:r>
              <a:rPr lang="en-US" sz="1600" dirty="0"/>
              <a:t>131</a:t>
            </a:r>
          </a:p>
        </p:txBody>
      </p:sp>
    </p:spTree>
    <p:extLst>
      <p:ext uri="{BB962C8B-B14F-4D97-AF65-F5344CB8AC3E}">
        <p14:creationId xmlns:p14="http://schemas.microsoft.com/office/powerpoint/2010/main" val="900641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14363"/>
            <a:ext cx="8229600" cy="5511800"/>
          </a:xfrm>
        </p:spPr>
        <p:txBody>
          <a:bodyPr/>
          <a:lstStyle/>
          <a:p>
            <a:r>
              <a:rPr lang="en-US" sz="2400" dirty="0" smtClean="0"/>
              <a:t>“Carbon </a:t>
            </a:r>
            <a:r>
              <a:rPr lang="en-US" sz="2400" dirty="0"/>
              <a:t>nanotube and nanofiber exposure and sputum and blood biomarkers of early effect among U.S. </a:t>
            </a:r>
            <a:r>
              <a:rPr lang="en-US" sz="2400" dirty="0" smtClean="0"/>
              <a:t>workers,” John D. Beard, et al. (NIOSH), </a:t>
            </a:r>
            <a:r>
              <a:rPr lang="en-US" sz="2400" dirty="0" err="1" smtClean="0"/>
              <a:t>Env</a:t>
            </a:r>
            <a:r>
              <a:rPr lang="en-US" sz="2400" dirty="0" smtClean="0"/>
              <a:t>. Int. 116:214-228 (2018).</a:t>
            </a:r>
          </a:p>
          <a:p>
            <a:pPr lvl="1"/>
            <a:r>
              <a:rPr lang="en-US" sz="2400" dirty="0"/>
              <a:t>We evaluated carbon nanotube/nanofiber (CNT/F) exposure in relation to biomarkers</a:t>
            </a:r>
            <a:r>
              <a:rPr lang="en-US" sz="2400" dirty="0" smtClean="0"/>
              <a:t>.</a:t>
            </a:r>
            <a:endParaRPr lang="en-US" sz="2400" dirty="0"/>
          </a:p>
          <a:p>
            <a:pPr lvl="1"/>
            <a:r>
              <a:rPr lang="en-US" sz="2400" dirty="0"/>
              <a:t>We assessed CNT/F exposure via personal breathing zone, filter-based air </a:t>
            </a:r>
            <a:r>
              <a:rPr lang="en-US" sz="2400" dirty="0" smtClean="0"/>
              <a:t>sampling</a:t>
            </a:r>
            <a:r>
              <a:rPr lang="en-US" sz="2400" dirty="0"/>
              <a:t>.</a:t>
            </a:r>
            <a:endParaRPr lang="en-US" dirty="0"/>
          </a:p>
          <a:p>
            <a:pPr lvl="1"/>
            <a:r>
              <a:rPr lang="en-US" sz="2400" dirty="0"/>
              <a:t>We measured fibrosis, inflammation, oxidative stress, cardiovascular biomarkers</a:t>
            </a:r>
            <a:r>
              <a:rPr lang="en-US" sz="2400" dirty="0" smtClean="0"/>
              <a:t>.</a:t>
            </a:r>
            <a:endParaRPr lang="en-US" sz="2400" dirty="0"/>
          </a:p>
          <a:p>
            <a:pPr lvl="1"/>
            <a:r>
              <a:rPr lang="en-US" sz="2400" dirty="0"/>
              <a:t>Inhalable rather than respirable CNT/F was more often associated with biomarkers</a:t>
            </a:r>
            <a:r>
              <a:rPr lang="en-US" sz="2400" dirty="0" smtClean="0"/>
              <a:t>.</a:t>
            </a:r>
            <a:endParaRPr lang="en-US" sz="2400" dirty="0"/>
          </a:p>
          <a:p>
            <a:pPr lvl="1"/>
            <a:r>
              <a:rPr lang="en-US" sz="2400" dirty="0"/>
              <a:t>Sixteen biomarkers were associated with at least three CNT/F exposure metrics.</a:t>
            </a:r>
          </a:p>
        </p:txBody>
      </p:sp>
    </p:spTree>
    <p:extLst>
      <p:ext uri="{BB962C8B-B14F-4D97-AF65-F5344CB8AC3E}">
        <p14:creationId xmlns:p14="http://schemas.microsoft.com/office/powerpoint/2010/main" val="56208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325"/>
            <a:ext cx="8229600" cy="1143000"/>
          </a:xfrm>
        </p:spPr>
        <p:txBody>
          <a:bodyPr>
            <a:normAutofit/>
          </a:bodyPr>
          <a:lstStyle/>
          <a:p>
            <a:r>
              <a:rPr lang="en-US" sz="4000" dirty="0" smtClean="0">
                <a:solidFill>
                  <a:srgbClr val="000000"/>
                </a:solidFill>
              </a:rPr>
              <a:t>Emerging </a:t>
            </a:r>
            <a:r>
              <a:rPr lang="en-US" sz="4000" dirty="0" err="1">
                <a:solidFill>
                  <a:srgbClr val="000000"/>
                </a:solidFill>
              </a:rPr>
              <a:t>E</a:t>
            </a:r>
            <a:r>
              <a:rPr lang="en-US" sz="4000" dirty="0" err="1" smtClean="0">
                <a:solidFill>
                  <a:srgbClr val="000000"/>
                </a:solidFill>
              </a:rPr>
              <a:t>cotoxicity</a:t>
            </a:r>
            <a:r>
              <a:rPr lang="en-US" sz="4000" dirty="0" smtClean="0">
                <a:solidFill>
                  <a:srgbClr val="000000"/>
                </a:solidFill>
              </a:rPr>
              <a:t> Concerns</a:t>
            </a:r>
            <a:endParaRPr lang="en-US" sz="4000" dirty="0">
              <a:solidFill>
                <a:srgbClr val="000000"/>
              </a:solidFill>
            </a:endParaRPr>
          </a:p>
        </p:txBody>
      </p:sp>
      <p:sp>
        <p:nvSpPr>
          <p:cNvPr id="3" name="Content Placeholder 2"/>
          <p:cNvSpPr>
            <a:spLocks noGrp="1"/>
          </p:cNvSpPr>
          <p:nvPr>
            <p:ph idx="1"/>
          </p:nvPr>
        </p:nvSpPr>
        <p:spPr>
          <a:xfrm>
            <a:off x="457200" y="1586270"/>
            <a:ext cx="8229600" cy="3770734"/>
          </a:xfrm>
        </p:spPr>
        <p:txBody>
          <a:bodyPr anchor="t">
            <a:noAutofit/>
          </a:bodyPr>
          <a:lstStyle/>
          <a:p>
            <a:pPr lvl="0">
              <a:lnSpc>
                <a:spcPct val="100000"/>
              </a:lnSpc>
              <a:spcBef>
                <a:spcPts val="0"/>
              </a:spcBef>
            </a:pPr>
            <a:r>
              <a:rPr lang="en-US" sz="2800" dirty="0" err="1">
                <a:solidFill>
                  <a:srgbClr val="000000"/>
                </a:solidFill>
              </a:rPr>
              <a:t>Daphnids</a:t>
            </a:r>
            <a:r>
              <a:rPr lang="en-US" sz="2800" dirty="0">
                <a:solidFill>
                  <a:srgbClr val="000000"/>
                </a:solidFill>
              </a:rPr>
              <a:t> </a:t>
            </a:r>
            <a:r>
              <a:rPr lang="en-US" sz="2800" i="1" dirty="0">
                <a:solidFill>
                  <a:srgbClr val="000000"/>
                </a:solidFill>
              </a:rPr>
              <a:t>(Daphnia magna)</a:t>
            </a:r>
          </a:p>
          <a:p>
            <a:pPr lvl="1">
              <a:lnSpc>
                <a:spcPct val="100000"/>
              </a:lnSpc>
              <a:spcBef>
                <a:spcPts val="0"/>
              </a:spcBef>
            </a:pPr>
            <a:r>
              <a:rPr lang="en-US" sz="2000" dirty="0">
                <a:solidFill>
                  <a:srgbClr val="000000"/>
                </a:solidFill>
              </a:rPr>
              <a:t>Interferes with food uptake &amp; movement at low concentrations [MWCNTs &amp; </a:t>
            </a:r>
            <a:r>
              <a:rPr lang="en-US" sz="2000" dirty="0" smtClean="0">
                <a:solidFill>
                  <a:srgbClr val="000000"/>
                </a:solidFill>
              </a:rPr>
              <a:t>SWCNTs];  </a:t>
            </a:r>
            <a:r>
              <a:rPr lang="en-US" sz="2000" dirty="0">
                <a:solidFill>
                  <a:srgbClr val="000000"/>
                </a:solidFill>
              </a:rPr>
              <a:t>More toxic with longer </a:t>
            </a:r>
            <a:r>
              <a:rPr lang="en-US" sz="2000" dirty="0" smtClean="0">
                <a:solidFill>
                  <a:srgbClr val="000000"/>
                </a:solidFill>
              </a:rPr>
              <a:t>exposures; Impaired </a:t>
            </a:r>
            <a:r>
              <a:rPr lang="en-US" sz="2000" dirty="0">
                <a:solidFill>
                  <a:srgbClr val="000000"/>
                </a:solidFill>
              </a:rPr>
              <a:t>growth and reproduction at very low levels</a:t>
            </a:r>
          </a:p>
          <a:p>
            <a:pPr lvl="0">
              <a:lnSpc>
                <a:spcPct val="100000"/>
              </a:lnSpc>
              <a:spcBef>
                <a:spcPts val="0"/>
              </a:spcBef>
            </a:pPr>
            <a:r>
              <a:rPr lang="en-US" sz="2800" dirty="0">
                <a:solidFill>
                  <a:srgbClr val="000000"/>
                </a:solidFill>
              </a:rPr>
              <a:t>Juvenile rainbow trout </a:t>
            </a:r>
            <a:r>
              <a:rPr lang="en-US" sz="2800" i="1" dirty="0">
                <a:solidFill>
                  <a:srgbClr val="000000"/>
                </a:solidFill>
              </a:rPr>
              <a:t>(</a:t>
            </a:r>
            <a:r>
              <a:rPr lang="en-US" sz="2800" i="1" dirty="0" err="1">
                <a:solidFill>
                  <a:srgbClr val="000000"/>
                </a:solidFill>
              </a:rPr>
              <a:t>Oncorhynchus</a:t>
            </a:r>
            <a:r>
              <a:rPr lang="en-US" sz="2800" i="1" dirty="0">
                <a:solidFill>
                  <a:srgbClr val="000000"/>
                </a:solidFill>
              </a:rPr>
              <a:t> </a:t>
            </a:r>
            <a:r>
              <a:rPr lang="en-US" sz="2800" i="1" dirty="0" err="1">
                <a:solidFill>
                  <a:srgbClr val="000000"/>
                </a:solidFill>
              </a:rPr>
              <a:t>mykiss</a:t>
            </a:r>
            <a:r>
              <a:rPr lang="en-US" sz="2800" i="1" dirty="0">
                <a:solidFill>
                  <a:srgbClr val="000000"/>
                </a:solidFill>
              </a:rPr>
              <a:t>)</a:t>
            </a:r>
            <a:r>
              <a:rPr lang="en-US" sz="2800" dirty="0">
                <a:solidFill>
                  <a:srgbClr val="000000"/>
                </a:solidFill>
              </a:rPr>
              <a:t> </a:t>
            </a:r>
          </a:p>
          <a:p>
            <a:pPr lvl="1">
              <a:lnSpc>
                <a:spcPct val="100000"/>
              </a:lnSpc>
              <a:spcBef>
                <a:spcPts val="0"/>
              </a:spcBef>
            </a:pPr>
            <a:r>
              <a:rPr lang="en-US" sz="2000" dirty="0">
                <a:solidFill>
                  <a:srgbClr val="000000"/>
                </a:solidFill>
              </a:rPr>
              <a:t>Systemic toxicity at very low levels (consistent with GHS classification of “extremely toxic to aquatic life)</a:t>
            </a:r>
          </a:p>
          <a:p>
            <a:pPr lvl="0">
              <a:lnSpc>
                <a:spcPct val="100000"/>
              </a:lnSpc>
              <a:spcBef>
                <a:spcPts val="0"/>
              </a:spcBef>
            </a:pPr>
            <a:r>
              <a:rPr lang="en-US" sz="2800" dirty="0">
                <a:solidFill>
                  <a:srgbClr val="000000"/>
                </a:solidFill>
              </a:rPr>
              <a:t>Powerful anti-microbial agent</a:t>
            </a:r>
          </a:p>
          <a:p>
            <a:pPr lvl="1">
              <a:lnSpc>
                <a:spcPct val="100000"/>
              </a:lnSpc>
              <a:spcBef>
                <a:spcPts val="0"/>
              </a:spcBef>
            </a:pPr>
            <a:r>
              <a:rPr lang="en-US" sz="2000" dirty="0">
                <a:solidFill>
                  <a:srgbClr val="000000"/>
                </a:solidFill>
              </a:rPr>
              <a:t>Implications for sewage treatment </a:t>
            </a:r>
            <a:r>
              <a:rPr lang="en-US" sz="2000" dirty="0" smtClean="0">
                <a:solidFill>
                  <a:srgbClr val="000000"/>
                </a:solidFill>
              </a:rPr>
              <a:t>plants</a:t>
            </a:r>
          </a:p>
          <a:p>
            <a:pPr marL="457200" lvl="1" indent="0">
              <a:lnSpc>
                <a:spcPct val="100000"/>
              </a:lnSpc>
              <a:spcBef>
                <a:spcPts val="0"/>
              </a:spcBef>
              <a:buNone/>
            </a:pPr>
            <a:endParaRPr lang="en-US" sz="1100" dirty="0">
              <a:solidFill>
                <a:srgbClr val="000000"/>
              </a:solidFill>
            </a:endParaRPr>
          </a:p>
          <a:p>
            <a:pPr marL="457200" lvl="1" indent="0">
              <a:lnSpc>
                <a:spcPct val="100000"/>
              </a:lnSpc>
              <a:spcBef>
                <a:spcPts val="0"/>
              </a:spcBef>
              <a:buNone/>
            </a:pPr>
            <a:r>
              <a:rPr lang="en-US" sz="2000" dirty="0" smtClean="0">
                <a:solidFill>
                  <a:srgbClr val="000000"/>
                </a:solidFill>
              </a:rPr>
              <a:t>*variation in findings given differing physicochemical characteristics </a:t>
            </a:r>
          </a:p>
          <a:p>
            <a:pPr marL="0" indent="0">
              <a:lnSpc>
                <a:spcPct val="100000"/>
              </a:lnSpc>
              <a:spcBef>
                <a:spcPts val="0"/>
              </a:spcBef>
              <a:buNone/>
            </a:pPr>
            <a:endParaRPr lang="en-US" sz="2400" dirty="0" smtClean="0">
              <a:solidFill>
                <a:srgbClr val="000000"/>
              </a:solidFill>
            </a:endParaRPr>
          </a:p>
          <a:p>
            <a:pPr marL="0" indent="0">
              <a:lnSpc>
                <a:spcPct val="100000"/>
              </a:lnSpc>
              <a:spcBef>
                <a:spcPts val="0"/>
              </a:spcBef>
              <a:buNone/>
            </a:pPr>
            <a:endParaRPr lang="en-US" sz="2400" dirty="0">
              <a:solidFill>
                <a:srgbClr val="000000"/>
              </a:solidFill>
            </a:endParaRPr>
          </a:p>
        </p:txBody>
      </p:sp>
      <p:sp>
        <p:nvSpPr>
          <p:cNvPr id="6" name="Slide Number Placeholder 5"/>
          <p:cNvSpPr>
            <a:spLocks noGrp="1"/>
          </p:cNvSpPr>
          <p:nvPr>
            <p:ph type="sldNum" sz="quarter" idx="4294967295"/>
          </p:nvPr>
        </p:nvSpPr>
        <p:spPr/>
        <p:txBody>
          <a:bodyPr/>
          <a:lstStyle/>
          <a:p>
            <a:fld id="{3AB20D79-B85A-9340-9BF8-8140D8CD0494}" type="slidenum">
              <a:rPr lang="en-US" smtClean="0"/>
              <a:t>24</a:t>
            </a:fld>
            <a:endParaRPr lang="en-US"/>
          </a:p>
        </p:txBody>
      </p:sp>
      <p:sp>
        <p:nvSpPr>
          <p:cNvPr id="5" name="TextBox 4"/>
          <p:cNvSpPr txBox="1"/>
          <p:nvPr/>
        </p:nvSpPr>
        <p:spPr>
          <a:xfrm>
            <a:off x="2813859" y="5936007"/>
            <a:ext cx="6131733" cy="338554"/>
          </a:xfrm>
          <a:prstGeom prst="rect">
            <a:avLst/>
          </a:prstGeom>
          <a:noFill/>
        </p:spPr>
        <p:txBody>
          <a:bodyPr wrap="square" rtlCol="0">
            <a:spAutoFit/>
          </a:bodyPr>
          <a:lstStyle/>
          <a:p>
            <a:r>
              <a:rPr lang="en-US" sz="1600" dirty="0" smtClean="0"/>
              <a:t>Source: Petersen, et al. </a:t>
            </a:r>
            <a:r>
              <a:rPr lang="en-US" sz="1600" i="1" dirty="0" err="1" smtClean="0"/>
              <a:t>Env</a:t>
            </a:r>
            <a:r>
              <a:rPr lang="en-US" sz="1600" i="1" dirty="0" smtClean="0"/>
              <a:t> </a:t>
            </a:r>
            <a:r>
              <a:rPr lang="en-US" sz="1600" i="1" dirty="0" err="1" smtClean="0"/>
              <a:t>Sci</a:t>
            </a:r>
            <a:r>
              <a:rPr lang="en-US" sz="1600" i="1" dirty="0" smtClean="0"/>
              <a:t> </a:t>
            </a:r>
            <a:r>
              <a:rPr lang="en-US" sz="1600" i="1" dirty="0" err="1" smtClean="0"/>
              <a:t>Technol</a:t>
            </a:r>
            <a:r>
              <a:rPr lang="en-US" sz="1600" i="1" dirty="0" smtClean="0"/>
              <a:t> </a:t>
            </a:r>
            <a:r>
              <a:rPr lang="en-US" sz="1600" dirty="0" smtClean="0"/>
              <a:t>2011; 45(23):9837-9856. </a:t>
            </a:r>
            <a:endParaRPr lang="en-US" sz="1600" dirty="0"/>
          </a:p>
        </p:txBody>
      </p:sp>
    </p:spTree>
    <p:extLst>
      <p:ext uri="{BB962C8B-B14F-4D97-AF65-F5344CB8AC3E}">
        <p14:creationId xmlns:p14="http://schemas.microsoft.com/office/powerpoint/2010/main" val="2478248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Occupational Exposure Limits</a:t>
            </a:r>
            <a:endParaRPr lang="en-US" dirty="0"/>
          </a:p>
        </p:txBody>
      </p:sp>
      <p:sp>
        <p:nvSpPr>
          <p:cNvPr id="3" name="Content Placeholder 2"/>
          <p:cNvSpPr>
            <a:spLocks noGrp="1"/>
          </p:cNvSpPr>
          <p:nvPr>
            <p:ph idx="1"/>
          </p:nvPr>
        </p:nvSpPr>
        <p:spPr/>
        <p:txBody>
          <a:bodyPr/>
          <a:lstStyle/>
          <a:p>
            <a:r>
              <a:rPr lang="en-US" dirty="0" smtClean="0"/>
              <a:t>No consensus between different groups</a:t>
            </a:r>
          </a:p>
          <a:p>
            <a:r>
              <a:rPr lang="en-US" dirty="0" smtClean="0"/>
              <a:t>Basic difference: mass concentration vs. number concentration</a:t>
            </a:r>
          </a:p>
          <a:p>
            <a:r>
              <a:rPr lang="en-US" dirty="0" smtClean="0"/>
              <a:t>Mass concentration – easier, cheaper to measure</a:t>
            </a:r>
          </a:p>
          <a:p>
            <a:r>
              <a:rPr lang="en-US" dirty="0" smtClean="0"/>
              <a:t>Number concentration – more relevant biologically (e.g., asbestos), lower LOD</a:t>
            </a:r>
            <a:endParaRPr lang="en-US" dirty="0"/>
          </a:p>
        </p:txBody>
      </p:sp>
    </p:spTree>
    <p:extLst>
      <p:ext uri="{BB962C8B-B14F-4D97-AF65-F5344CB8AC3E}">
        <p14:creationId xmlns:p14="http://schemas.microsoft.com/office/powerpoint/2010/main" val="84751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 REL for CNT/CNF</a:t>
            </a:r>
            <a:endParaRPr lang="en-US" dirty="0"/>
          </a:p>
        </p:txBody>
      </p:sp>
      <p:sp>
        <p:nvSpPr>
          <p:cNvPr id="3" name="Content Placeholder 2"/>
          <p:cNvSpPr>
            <a:spLocks noGrp="1"/>
          </p:cNvSpPr>
          <p:nvPr>
            <p:ph idx="1"/>
          </p:nvPr>
        </p:nvSpPr>
        <p:spPr/>
        <p:txBody>
          <a:bodyPr/>
          <a:lstStyle/>
          <a:p>
            <a:r>
              <a:rPr lang="en-US" dirty="0" smtClean="0"/>
              <a:t>NIOSH CIB 65</a:t>
            </a:r>
          </a:p>
          <a:p>
            <a:r>
              <a:rPr lang="en-US" dirty="0" smtClean="0"/>
              <a:t>REL = 1 µg/m</a:t>
            </a:r>
            <a:r>
              <a:rPr lang="en-US" baseline="30000" dirty="0" smtClean="0"/>
              <a:t>3</a:t>
            </a:r>
            <a:r>
              <a:rPr lang="en-US" dirty="0" smtClean="0"/>
              <a:t> of respirable elemental carbon as an 8-h TWA</a:t>
            </a:r>
          </a:p>
          <a:p>
            <a:r>
              <a:rPr lang="en-US" dirty="0" smtClean="0"/>
              <a:t>Elemental carbon is readily measured using NIOSH Method 5040</a:t>
            </a:r>
          </a:p>
          <a:p>
            <a:r>
              <a:rPr lang="en-US" dirty="0" smtClean="0"/>
              <a:t>1 </a:t>
            </a:r>
            <a:r>
              <a:rPr lang="en-US" dirty="0"/>
              <a:t>µg/m</a:t>
            </a:r>
            <a:r>
              <a:rPr lang="en-US" baseline="30000" dirty="0"/>
              <a:t>3</a:t>
            </a:r>
            <a:r>
              <a:rPr lang="en-US" dirty="0"/>
              <a:t> </a:t>
            </a:r>
            <a:r>
              <a:rPr lang="en-US" dirty="0" smtClean="0"/>
              <a:t>is the limit of quantification for Method 5040</a:t>
            </a:r>
            <a:endParaRPr lang="en-US" dirty="0"/>
          </a:p>
        </p:txBody>
      </p:sp>
    </p:spTree>
    <p:extLst>
      <p:ext uri="{BB962C8B-B14F-4D97-AF65-F5344CB8AC3E}">
        <p14:creationId xmlns:p14="http://schemas.microsoft.com/office/powerpoint/2010/main" val="58147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NIOSH REL for </a:t>
            </a:r>
            <a:r>
              <a:rPr lang="en-US" dirty="0" smtClean="0"/>
              <a:t>CNT/CNF, Cont.</a:t>
            </a:r>
            <a:endParaRPr lang="en-US" dirty="0"/>
          </a:p>
        </p:txBody>
      </p:sp>
      <p:sp>
        <p:nvSpPr>
          <p:cNvPr id="3" name="Content Placeholder 2"/>
          <p:cNvSpPr>
            <a:spLocks noGrp="1"/>
          </p:cNvSpPr>
          <p:nvPr>
            <p:ph idx="1"/>
          </p:nvPr>
        </p:nvSpPr>
        <p:spPr/>
        <p:txBody>
          <a:bodyPr/>
          <a:lstStyle/>
          <a:p>
            <a:r>
              <a:rPr lang="en-US" dirty="0" smtClean="0"/>
              <a:t>“Recent observations indicate that exposure to CNF can cause respiratory effects similar to those observed in animals exposed to CNT”</a:t>
            </a:r>
          </a:p>
          <a:p>
            <a:r>
              <a:rPr lang="en-US" dirty="0" smtClean="0"/>
              <a:t>Because of residual risk at the REL, “NIOSH recommends that exposures to CNT and CNF be kept below the recommended exposure limit”</a:t>
            </a:r>
            <a:endParaRPr lang="en-US" dirty="0"/>
          </a:p>
        </p:txBody>
      </p:sp>
    </p:spTree>
    <p:extLst>
      <p:ext uri="{BB962C8B-B14F-4D97-AF65-F5344CB8AC3E}">
        <p14:creationId xmlns:p14="http://schemas.microsoft.com/office/powerpoint/2010/main" val="198593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9705370"/>
              </p:ext>
            </p:extLst>
          </p:nvPr>
        </p:nvGraphicFramePr>
        <p:xfrm>
          <a:off x="405114" y="185198"/>
          <a:ext cx="8299048" cy="6110441"/>
        </p:xfrm>
        <a:graphic>
          <a:graphicData uri="http://schemas.openxmlformats.org/drawingml/2006/table">
            <a:tbl>
              <a:tblPr firstRow="1" firstCol="1" bandRow="1"/>
              <a:tblGrid>
                <a:gridCol w="3590338">
                  <a:extLst>
                    <a:ext uri="{9D8B030D-6E8A-4147-A177-3AD203B41FA5}">
                      <a16:colId xmlns:a16="http://schemas.microsoft.com/office/drawing/2014/main" val="665781203"/>
                    </a:ext>
                  </a:extLst>
                </a:gridCol>
                <a:gridCol w="2396517">
                  <a:extLst>
                    <a:ext uri="{9D8B030D-6E8A-4147-A177-3AD203B41FA5}">
                      <a16:colId xmlns:a16="http://schemas.microsoft.com/office/drawing/2014/main" val="702352907"/>
                    </a:ext>
                  </a:extLst>
                </a:gridCol>
                <a:gridCol w="2312193">
                  <a:extLst>
                    <a:ext uri="{9D8B030D-6E8A-4147-A177-3AD203B41FA5}">
                      <a16:colId xmlns:a16="http://schemas.microsoft.com/office/drawing/2014/main" val="1908497641"/>
                    </a:ext>
                  </a:extLst>
                </a:gridCol>
              </a:tblGrid>
              <a:tr h="466548">
                <a:tc rowSpan="2">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Agency or Company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Occupational Exposure Limit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665385"/>
                  </a:ext>
                </a:extLst>
              </a:tr>
              <a:tr h="933097">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Mass Concentration (µg/m</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Number Concentration (f/cm</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en-US" sz="1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350438"/>
                  </a:ext>
                </a:extLst>
              </a:tr>
              <a:tr h="466548">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British Standards Institute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610149"/>
                  </a:ext>
                </a:extLst>
              </a:tr>
              <a:tr h="466548">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Bayer Schering Pharmaceuticals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780282"/>
                  </a:ext>
                </a:extLst>
              </a:tr>
              <a:tr h="1399647">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Japanese National Institute of Advanced Industrial Science and Technology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 (SWCNT)*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80 (MWCNT)*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123408"/>
                  </a:ext>
                </a:extLst>
              </a:tr>
              <a:tr h="466548">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Swiss Accident Insurance 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964750"/>
                  </a:ext>
                </a:extLst>
              </a:tr>
              <a:tr h="933097">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German Institute for Occupational Safety and 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987490"/>
                  </a:ext>
                </a:extLst>
              </a:tr>
              <a:tr h="933097">
                <a:tc>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National Institute for Occupational Safety and Health U.S.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(elemental carbon)*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832469"/>
                  </a:ext>
                </a:extLst>
              </a:tr>
            </a:tbl>
          </a:graphicData>
        </a:graphic>
      </p:graphicFrame>
    </p:spTree>
    <p:extLst>
      <p:ext uri="{BB962C8B-B14F-4D97-AF65-F5344CB8AC3E}">
        <p14:creationId xmlns:p14="http://schemas.microsoft.com/office/powerpoint/2010/main" val="32562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Depending on CNT fiber dimensions, 1</a:t>
            </a:r>
            <a:r>
              <a:rPr lang="en-US" dirty="0"/>
              <a:t> </a:t>
            </a:r>
            <a:r>
              <a:rPr lang="en-US" dirty="0" smtClean="0"/>
              <a:t>µg/m</a:t>
            </a:r>
            <a:r>
              <a:rPr lang="en-US" baseline="30000" dirty="0" smtClean="0"/>
              <a:t>3 </a:t>
            </a:r>
            <a:r>
              <a:rPr lang="en-US" dirty="0" smtClean="0"/>
              <a:t> can correspond to number concentrations ranging from 0.01 </a:t>
            </a:r>
            <a:r>
              <a:rPr lang="en-US" dirty="0" smtClean="0">
                <a:solidFill>
                  <a:srgbClr val="3C6EB5"/>
                </a:solidFill>
              </a:rPr>
              <a:t>f/cm</a:t>
            </a:r>
            <a:r>
              <a:rPr lang="en-US" baseline="30000" dirty="0" smtClean="0">
                <a:solidFill>
                  <a:srgbClr val="3C6EB5"/>
                </a:solidFill>
              </a:rPr>
              <a:t>3</a:t>
            </a:r>
            <a:r>
              <a:rPr lang="en-US" dirty="0" smtClean="0">
                <a:solidFill>
                  <a:srgbClr val="3C6EB5"/>
                </a:solidFill>
              </a:rPr>
              <a:t> (extremely large CNF) to 300,000 f/cm</a:t>
            </a:r>
            <a:r>
              <a:rPr lang="en-US" baseline="30000" dirty="0" smtClean="0">
                <a:solidFill>
                  <a:srgbClr val="3C6EB5"/>
                </a:solidFill>
              </a:rPr>
              <a:t>3</a:t>
            </a:r>
            <a:r>
              <a:rPr lang="en-US" dirty="0" smtClean="0">
                <a:solidFill>
                  <a:srgbClr val="3C6EB5"/>
                </a:solidFill>
              </a:rPr>
              <a:t> (typical CNT)</a:t>
            </a:r>
          </a:p>
          <a:p>
            <a:r>
              <a:rPr lang="en-US" dirty="0" smtClean="0">
                <a:solidFill>
                  <a:srgbClr val="3C6EB5"/>
                </a:solidFill>
              </a:rPr>
              <a:t>BSI – 0.01 </a:t>
            </a:r>
            <a:r>
              <a:rPr lang="en-US" dirty="0">
                <a:solidFill>
                  <a:srgbClr val="3C6EB5"/>
                </a:solidFill>
              </a:rPr>
              <a:t>f/cm</a:t>
            </a:r>
            <a:r>
              <a:rPr lang="en-US" baseline="30000" dirty="0">
                <a:solidFill>
                  <a:srgbClr val="3C6EB5"/>
                </a:solidFill>
              </a:rPr>
              <a:t>3</a:t>
            </a:r>
            <a:r>
              <a:rPr lang="en-US" dirty="0">
                <a:solidFill>
                  <a:srgbClr val="3C6EB5"/>
                </a:solidFill>
              </a:rPr>
              <a:t> </a:t>
            </a:r>
            <a:endParaRPr lang="en-US" dirty="0"/>
          </a:p>
        </p:txBody>
      </p:sp>
    </p:spTree>
    <p:extLst>
      <p:ext uri="{BB962C8B-B14F-4D97-AF65-F5344CB8AC3E}">
        <p14:creationId xmlns:p14="http://schemas.microsoft.com/office/powerpoint/2010/main" val="148369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7780"/>
            <a:ext cx="8455891" cy="1011493"/>
          </a:xfrm>
        </p:spPr>
        <p:txBody>
          <a:bodyPr>
            <a:noAutofit/>
          </a:bodyPr>
          <a:lstStyle/>
          <a:p>
            <a:r>
              <a:rPr lang="en-US" sz="3600" dirty="0" smtClean="0"/>
              <a:t>R&amp;D and Use – Spanning  multiple technology sectors</a:t>
            </a:r>
            <a:endParaRPr lang="en-US" sz="3600" dirty="0"/>
          </a:p>
        </p:txBody>
      </p:sp>
      <p:sp>
        <p:nvSpPr>
          <p:cNvPr id="2" name="Slide Number Placeholder 1"/>
          <p:cNvSpPr>
            <a:spLocks noGrp="1"/>
          </p:cNvSpPr>
          <p:nvPr>
            <p:ph type="sldNum" sz="quarter" idx="4294967295"/>
          </p:nvPr>
        </p:nvSpPr>
        <p:spPr/>
        <p:txBody>
          <a:bodyPr/>
          <a:lstStyle/>
          <a:p>
            <a:fld id="{3AB20D79-B85A-9340-9BF8-8140D8CD0494}" type="slidenum">
              <a:rPr lang="en-US" smtClean="0"/>
              <a:t>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8248269"/>
              </p:ext>
            </p:extLst>
          </p:nvPr>
        </p:nvGraphicFramePr>
        <p:xfrm>
          <a:off x="195377" y="973819"/>
          <a:ext cx="8775634" cy="5516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509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TURA Program Resources</a:t>
            </a:r>
            <a:endParaRPr lang="en-US" dirty="0"/>
          </a:p>
        </p:txBody>
      </p:sp>
      <p:sp>
        <p:nvSpPr>
          <p:cNvPr id="3" name="Content Placeholder 2"/>
          <p:cNvSpPr>
            <a:spLocks noGrp="1"/>
          </p:cNvSpPr>
          <p:nvPr>
            <p:ph idx="1"/>
          </p:nvPr>
        </p:nvSpPr>
        <p:spPr>
          <a:xfrm>
            <a:off x="457200" y="1252961"/>
            <a:ext cx="8229600" cy="4525963"/>
          </a:xfrm>
        </p:spPr>
        <p:txBody>
          <a:bodyPr/>
          <a:lstStyle/>
          <a:p>
            <a:r>
              <a:rPr lang="en-US" sz="2800" dirty="0" smtClean="0"/>
              <a:t>Nanomaterials Fact Sheet</a:t>
            </a:r>
          </a:p>
          <a:p>
            <a:endParaRPr lang="en-US" sz="2800" dirty="0" smtClean="0"/>
          </a:p>
          <a:p>
            <a:r>
              <a:rPr lang="en-US" sz="2800" dirty="0" smtClean="0"/>
              <a:t>Nanomaterials EH&amp;S Library Guide</a:t>
            </a:r>
          </a:p>
          <a:p>
            <a:endParaRPr lang="en-US" sz="2800" dirty="0" smtClean="0"/>
          </a:p>
          <a:p>
            <a:r>
              <a:rPr lang="en-US" sz="2800" dirty="0" smtClean="0"/>
              <a:t>TURI Webpage on Nanomaterials</a:t>
            </a:r>
          </a:p>
          <a:p>
            <a:endParaRPr lang="en-US" sz="2800" dirty="0" smtClean="0"/>
          </a:p>
          <a:p>
            <a:r>
              <a:rPr lang="en-US" sz="2800" dirty="0" smtClean="0"/>
              <a:t>TURI Library</a:t>
            </a:r>
          </a:p>
          <a:p>
            <a:pPr lvl="1"/>
            <a:r>
              <a:rPr lang="en-US" dirty="0" smtClean="0"/>
              <a:t>Books</a:t>
            </a:r>
          </a:p>
          <a:p>
            <a:pPr lvl="1"/>
            <a:r>
              <a:rPr lang="en-US" dirty="0" smtClean="0"/>
              <a:t>Reports</a:t>
            </a:r>
          </a:p>
          <a:p>
            <a:pPr lvl="1"/>
            <a:r>
              <a:rPr lang="en-US" dirty="0" smtClean="0"/>
              <a:t>Databases</a:t>
            </a:r>
          </a:p>
          <a:p>
            <a:endParaRPr lang="en-US" dirty="0"/>
          </a:p>
        </p:txBody>
      </p:sp>
      <p:sp>
        <p:nvSpPr>
          <p:cNvPr id="4" name="Slide Number Placeholder 3"/>
          <p:cNvSpPr>
            <a:spLocks noGrp="1"/>
          </p:cNvSpPr>
          <p:nvPr>
            <p:ph type="sldNum" sz="quarter" idx="4294967295"/>
          </p:nvPr>
        </p:nvSpPr>
        <p:spPr/>
        <p:txBody>
          <a:bodyPr/>
          <a:lstStyle/>
          <a:p>
            <a:fld id="{3AB20D79-B85A-9340-9BF8-8140D8CD0494}" type="slidenum">
              <a:rPr lang="en-US" smtClean="0"/>
              <a:t>30</a:t>
            </a:fld>
            <a:endParaRPr lang="en-US"/>
          </a:p>
        </p:txBody>
      </p:sp>
    </p:spTree>
    <p:extLst>
      <p:ext uri="{BB962C8B-B14F-4D97-AF65-F5344CB8AC3E}">
        <p14:creationId xmlns:p14="http://schemas.microsoft.com/office/powerpoint/2010/main" val="186544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1089" y="81895"/>
            <a:ext cx="5006714" cy="6480771"/>
          </a:xfrm>
          <a:prstGeom prst="rect">
            <a:avLst/>
          </a:prstGeom>
        </p:spPr>
      </p:pic>
    </p:spTree>
    <p:extLst>
      <p:ext uri="{BB962C8B-B14F-4D97-AF65-F5344CB8AC3E}">
        <p14:creationId xmlns:p14="http://schemas.microsoft.com/office/powerpoint/2010/main" val="414196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7987" y="1417638"/>
            <a:ext cx="4549862" cy="2068119"/>
          </a:xfrm>
          <a:prstGeom prst="rect">
            <a:avLst/>
          </a:prstGeom>
        </p:spPr>
      </p:pic>
      <p:sp>
        <p:nvSpPr>
          <p:cNvPr id="8" name="TextBox 7"/>
          <p:cNvSpPr txBox="1"/>
          <p:nvPr/>
        </p:nvSpPr>
        <p:spPr>
          <a:xfrm>
            <a:off x="741466" y="4206525"/>
            <a:ext cx="4416088" cy="1569660"/>
          </a:xfrm>
          <a:prstGeom prst="rect">
            <a:avLst/>
          </a:prstGeom>
          <a:noFill/>
        </p:spPr>
        <p:txBody>
          <a:bodyPr wrap="square" rtlCol="0">
            <a:spAutoFit/>
          </a:bodyPr>
          <a:lstStyle/>
          <a:p>
            <a:r>
              <a:rPr lang="en-US" sz="2400" dirty="0" smtClean="0"/>
              <a:t>MA is among the top 5 in the country for commercial and R&amp;D activity on </a:t>
            </a:r>
            <a:r>
              <a:rPr lang="en-US" sz="2400" dirty="0" err="1" smtClean="0"/>
              <a:t>nanomaterials</a:t>
            </a:r>
            <a:r>
              <a:rPr lang="en-US" sz="2400" dirty="0" smtClean="0"/>
              <a:t>/nanotechnology</a:t>
            </a:r>
            <a:endParaRPr lang="en-US" sz="2400" dirty="0"/>
          </a:p>
        </p:txBody>
      </p:sp>
      <p:sp>
        <p:nvSpPr>
          <p:cNvPr id="2" name="Slide Number Placeholder 1"/>
          <p:cNvSpPr>
            <a:spLocks noGrp="1"/>
          </p:cNvSpPr>
          <p:nvPr>
            <p:ph type="sldNum" sz="quarter" idx="4294967295"/>
          </p:nvPr>
        </p:nvSpPr>
        <p:spPr/>
        <p:txBody>
          <a:bodyPr/>
          <a:lstStyle/>
          <a:p>
            <a:fld id="{3AB20D79-B85A-9340-9BF8-8140D8CD0494}" type="slidenum">
              <a:rPr lang="en-US" smtClean="0"/>
              <a:t>4</a:t>
            </a:fld>
            <a:endParaRPr lang="en-US"/>
          </a:p>
        </p:txBody>
      </p:sp>
      <p:sp>
        <p:nvSpPr>
          <p:cNvPr id="9"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Nanotechnology in the Commonwealth</a:t>
            </a:r>
            <a:endParaRPr lang="en-US" b="1" dirty="0"/>
          </a:p>
        </p:txBody>
      </p:sp>
      <p:sp>
        <p:nvSpPr>
          <p:cNvPr id="6" name="TextBox 5"/>
          <p:cNvSpPr txBox="1"/>
          <p:nvPr/>
        </p:nvSpPr>
        <p:spPr>
          <a:xfrm>
            <a:off x="4819338" y="1618939"/>
            <a:ext cx="4137285" cy="2123658"/>
          </a:xfrm>
          <a:prstGeom prst="rect">
            <a:avLst/>
          </a:prstGeom>
          <a:noFill/>
        </p:spPr>
        <p:txBody>
          <a:bodyPr wrap="square" rtlCol="0">
            <a:spAutoFit/>
          </a:bodyPr>
          <a:lstStyle/>
          <a:p>
            <a:r>
              <a:rPr lang="en-US" sz="2400" dirty="0" smtClean="0"/>
              <a:t>According to </a:t>
            </a:r>
            <a:r>
              <a:rPr lang="en-US" sz="2400" dirty="0" err="1" smtClean="0"/>
              <a:t>Nanowerk</a:t>
            </a:r>
            <a:r>
              <a:rPr lang="en-US" sz="2400" dirty="0" smtClean="0"/>
              <a:t>, currently there are 68 companies in MA “with a nanotechnology focus”</a:t>
            </a:r>
          </a:p>
          <a:p>
            <a:r>
              <a:rPr lang="en-US" sz="1200" dirty="0"/>
              <a:t>https://www.nanowerk.com/nanotechnology/Nanotechnology_Companies_Research_and_Degree_Programs_in_Massachusetts.php</a:t>
            </a:r>
          </a:p>
        </p:txBody>
      </p:sp>
    </p:spTree>
    <p:extLst>
      <p:ext uri="{BB962C8B-B14F-4D97-AF65-F5344CB8AC3E}">
        <p14:creationId xmlns:p14="http://schemas.microsoft.com/office/powerpoint/2010/main" val="68586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Types of Engineered </a:t>
            </a:r>
            <a:r>
              <a:rPr lang="en-US" dirty="0" err="1" smtClean="0"/>
              <a:t>Nanomaterials</a:t>
            </a:r>
            <a:endParaRPr lang="en-US"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4294967295"/>
          </p:nvPr>
        </p:nvSpPr>
        <p:spPr/>
        <p:txBody>
          <a:bodyPr/>
          <a:lstStyle/>
          <a:p>
            <a:fld id="{3AB20D79-B85A-9340-9BF8-8140D8CD0494}" type="slidenum">
              <a:rPr lang="en-US" smtClean="0"/>
              <a:t>5</a:t>
            </a:fld>
            <a:endParaRPr lang="en-US"/>
          </a:p>
        </p:txBody>
      </p:sp>
    </p:spTree>
    <p:extLst>
      <p:ext uri="{BB962C8B-B14F-4D97-AF65-F5344CB8AC3E}">
        <p14:creationId xmlns:p14="http://schemas.microsoft.com/office/powerpoint/2010/main" val="160120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228600"/>
            <a:ext cx="8763000" cy="6262822"/>
          </a:xfrm>
          <a:prstGeom prst="rect">
            <a:avLst/>
          </a:prstGeom>
        </p:spPr>
      </p:pic>
      <p:sp>
        <p:nvSpPr>
          <p:cNvPr id="5" name="TextBox 4"/>
          <p:cNvSpPr txBox="1"/>
          <p:nvPr/>
        </p:nvSpPr>
        <p:spPr>
          <a:xfrm>
            <a:off x="5105400" y="1374064"/>
            <a:ext cx="3657600" cy="1661993"/>
          </a:xfrm>
          <a:prstGeom prst="rect">
            <a:avLst/>
          </a:prstGeom>
          <a:solidFill>
            <a:schemeClr val="bg1"/>
          </a:solidFill>
        </p:spPr>
        <p:txBody>
          <a:bodyPr wrap="square" rtlCol="0">
            <a:spAutoFit/>
          </a:bodyPr>
          <a:lstStyle/>
          <a:p>
            <a:r>
              <a:rPr lang="en-US" dirty="0" smtClean="0"/>
              <a:t>Engineered </a:t>
            </a:r>
            <a:r>
              <a:rPr lang="en-US" dirty="0" err="1" smtClean="0"/>
              <a:t>nanomaterials</a:t>
            </a:r>
            <a:r>
              <a:rPr lang="en-US" dirty="0" smtClean="0"/>
              <a:t> in consumer products </a:t>
            </a:r>
            <a:r>
              <a:rPr lang="en-US" sz="1600" dirty="0" smtClean="0"/>
              <a:t>(Source: Project on Emerging Technologies, Consumer Products Inventory, 2013)</a:t>
            </a:r>
            <a:endParaRPr lang="en-US" sz="2000" dirty="0">
              <a:hlinkClick r:id="rId3"/>
            </a:endParaRPr>
          </a:p>
          <a:p>
            <a:r>
              <a:rPr lang="en-US" sz="1600" dirty="0">
                <a:hlinkClick r:id="rId3"/>
              </a:rPr>
              <a:t>http://www.nanotechproject.org/cpi</a:t>
            </a:r>
            <a:endParaRPr lang="en-US" sz="1600" dirty="0"/>
          </a:p>
          <a:p>
            <a:endParaRPr lang="en-US" dirty="0"/>
          </a:p>
        </p:txBody>
      </p:sp>
      <p:sp>
        <p:nvSpPr>
          <p:cNvPr id="2" name="Slide Number Placeholder 1"/>
          <p:cNvSpPr>
            <a:spLocks noGrp="1"/>
          </p:cNvSpPr>
          <p:nvPr>
            <p:ph type="sldNum" sz="quarter" idx="4294967295"/>
          </p:nvPr>
        </p:nvSpPr>
        <p:spPr/>
        <p:txBody>
          <a:bodyPr/>
          <a:lstStyle/>
          <a:p>
            <a:fld id="{3AB20D79-B85A-9340-9BF8-8140D8CD0494}" type="slidenum">
              <a:rPr lang="en-US" smtClean="0"/>
              <a:t>6</a:t>
            </a:fld>
            <a:endParaRPr lang="en-US"/>
          </a:p>
        </p:txBody>
      </p:sp>
    </p:spTree>
    <p:extLst>
      <p:ext uri="{BB962C8B-B14F-4D97-AF65-F5344CB8AC3E}">
        <p14:creationId xmlns:p14="http://schemas.microsoft.com/office/powerpoint/2010/main" val="3501059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1837"/>
            <a:ext cx="8229600" cy="1597576"/>
          </a:xfrm>
        </p:spPr>
        <p:txBody>
          <a:bodyPr>
            <a:noAutofit/>
          </a:bodyPr>
          <a:lstStyle/>
          <a:p>
            <a:r>
              <a:rPr lang="en-US" sz="3200" dirty="0" smtClean="0"/>
              <a:t>Engineered </a:t>
            </a:r>
            <a:r>
              <a:rPr lang="en-US" sz="3200" dirty="0" err="1" smtClean="0"/>
              <a:t>nanomaterials</a:t>
            </a:r>
            <a:r>
              <a:rPr lang="en-US" sz="3200" dirty="0" smtClean="0"/>
              <a:t>: enhanced performance compared to their bulk counterparts </a:t>
            </a:r>
            <a:endParaRPr lang="en-US" sz="3200" dirty="0"/>
          </a:p>
        </p:txBody>
      </p:sp>
      <p:sp>
        <p:nvSpPr>
          <p:cNvPr id="4" name="Content Placeholder 3"/>
          <p:cNvSpPr>
            <a:spLocks noGrp="1"/>
          </p:cNvSpPr>
          <p:nvPr>
            <p:ph sz="half" idx="1"/>
          </p:nvPr>
        </p:nvSpPr>
        <p:spPr>
          <a:xfrm>
            <a:off x="196697" y="1758255"/>
            <a:ext cx="4085291" cy="4758632"/>
          </a:xfrm>
        </p:spPr>
        <p:txBody>
          <a:bodyPr>
            <a:noAutofit/>
          </a:bodyPr>
          <a:lstStyle/>
          <a:p>
            <a:r>
              <a:rPr lang="en-US" dirty="0" smtClean="0"/>
              <a:t>At </a:t>
            </a:r>
            <a:r>
              <a:rPr lang="en-US" dirty="0" err="1" smtClean="0"/>
              <a:t>nano</a:t>
            </a:r>
            <a:r>
              <a:rPr lang="en-US" dirty="0" smtClean="0"/>
              <a:t>-scale: </a:t>
            </a:r>
          </a:p>
          <a:p>
            <a:pPr lvl="1"/>
            <a:r>
              <a:rPr lang="en-US" dirty="0" smtClean="0"/>
              <a:t>material </a:t>
            </a:r>
            <a:r>
              <a:rPr lang="en-US" b="1" dirty="0" smtClean="0"/>
              <a:t>properties change </a:t>
            </a:r>
            <a:r>
              <a:rPr lang="en-US" dirty="0" smtClean="0"/>
              <a:t>- melting point, fluorescence, electrical conductivity, and chemical reactivit</a:t>
            </a:r>
            <a:r>
              <a:rPr lang="en-US" dirty="0"/>
              <a:t>y</a:t>
            </a:r>
            <a:r>
              <a:rPr lang="en-US" dirty="0" smtClean="0"/>
              <a:t> </a:t>
            </a:r>
          </a:p>
          <a:p>
            <a:pPr lvl="1"/>
            <a:r>
              <a:rPr lang="en-US" b="1" dirty="0" smtClean="0"/>
              <a:t>Surface size is larger </a:t>
            </a:r>
            <a:r>
              <a:rPr lang="en-US" dirty="0" smtClean="0"/>
              <a:t> - more material comes into contact with surrounding materials and increases reactivity</a:t>
            </a:r>
          </a:p>
          <a:p>
            <a:endParaRPr lang="en-US" sz="32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97500886"/>
              </p:ext>
            </p:extLst>
          </p:nvPr>
        </p:nvGraphicFramePr>
        <p:xfrm>
          <a:off x="4395958" y="1709413"/>
          <a:ext cx="4607615" cy="495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57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81"/>
            <a:ext cx="8229600" cy="1236790"/>
          </a:xfrm>
        </p:spPr>
        <p:txBody>
          <a:bodyPr>
            <a:noAutofit/>
          </a:bodyPr>
          <a:lstStyle/>
          <a:p>
            <a:r>
              <a:rPr lang="en-US" sz="3600" dirty="0" smtClean="0"/>
              <a:t>Physical-chemical properties: key to performance AND inherent hazard</a:t>
            </a:r>
            <a:endParaRPr lang="en-US" sz="3600" dirty="0"/>
          </a:p>
        </p:txBody>
      </p:sp>
      <p:graphicFrame>
        <p:nvGraphicFramePr>
          <p:cNvPr id="5" name="Content Placeholder 5"/>
          <p:cNvGraphicFramePr>
            <a:graphicFrameLocks/>
          </p:cNvGraphicFramePr>
          <p:nvPr>
            <p:extLst>
              <p:ext uri="{D42A27DB-BD31-4B8C-83A1-F6EECF244321}">
                <p14:modId xmlns:p14="http://schemas.microsoft.com/office/powerpoint/2010/main" val="1599520604"/>
              </p:ext>
            </p:extLst>
          </p:nvPr>
        </p:nvGraphicFramePr>
        <p:xfrm>
          <a:off x="-503374" y="2439719"/>
          <a:ext cx="7813713" cy="3809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ular Callout 8"/>
          <p:cNvSpPr/>
          <p:nvPr/>
        </p:nvSpPr>
        <p:spPr>
          <a:xfrm>
            <a:off x="6317175" y="1432650"/>
            <a:ext cx="2686419" cy="2523421"/>
          </a:xfrm>
          <a:prstGeom prst="wedgeRectCallout">
            <a:avLst>
              <a:gd name="adj1" fmla="val -52955"/>
              <a:gd name="adj2" fmla="val 77963"/>
            </a:avLst>
          </a:prstGeom>
          <a:solidFill>
            <a:srgbClr val="B2B2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rgbClr val="000000"/>
                </a:solidFill>
              </a:rPr>
              <a:t>Can we tune these properties to enhance their technological benefit AND reduce their potential </a:t>
            </a:r>
            <a:r>
              <a:rPr lang="en-US" i="1" dirty="0" smtClean="0">
                <a:solidFill>
                  <a:srgbClr val="000000"/>
                </a:solidFill>
              </a:rPr>
              <a:t>hazard to ensure the safe development and use of engineered </a:t>
            </a:r>
            <a:r>
              <a:rPr lang="en-US" i="1" dirty="0" err="1" smtClean="0">
                <a:solidFill>
                  <a:srgbClr val="000000"/>
                </a:solidFill>
              </a:rPr>
              <a:t>nanomaterials</a:t>
            </a:r>
            <a:r>
              <a:rPr lang="en-US" i="1" dirty="0" smtClean="0">
                <a:solidFill>
                  <a:srgbClr val="000000"/>
                </a:solidFill>
              </a:rPr>
              <a:t>?</a:t>
            </a:r>
            <a:endParaRPr lang="en-US" i="1" dirty="0">
              <a:solidFill>
                <a:srgbClr val="000000"/>
              </a:solidFill>
            </a:endParaRPr>
          </a:p>
        </p:txBody>
      </p:sp>
    </p:spTree>
    <p:extLst>
      <p:ext uri="{BB962C8B-B14F-4D97-AF65-F5344CB8AC3E}">
        <p14:creationId xmlns:p14="http://schemas.microsoft.com/office/powerpoint/2010/main" val="1779833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804" y="1639019"/>
            <a:ext cx="8555581" cy="2247181"/>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Overview: Carbon Nanotube Environmental and Occupational Health and Safety</a:t>
            </a:r>
            <a:endParaRPr lang="en-US" b="1" dirty="0"/>
          </a:p>
        </p:txBody>
      </p:sp>
      <p:sp>
        <p:nvSpPr>
          <p:cNvPr id="3" name="Subtitle 2"/>
          <p:cNvSpPr>
            <a:spLocks noGrp="1"/>
          </p:cNvSpPr>
          <p:nvPr>
            <p:ph type="subTitle" idx="1"/>
          </p:nvPr>
        </p:nvSpPr>
        <p:spPr>
          <a:xfrm>
            <a:off x="1371600" y="4047837"/>
            <a:ext cx="6400800" cy="1752600"/>
          </a:xfrm>
        </p:spPr>
        <p:txBody>
          <a:bodyPr/>
          <a:lstStyle/>
          <a:p>
            <a:r>
              <a:rPr lang="en-US" dirty="0" err="1" smtClean="0"/>
              <a:t>te</a:t>
            </a:r>
            <a:endParaRPr lang="en-US" dirty="0"/>
          </a:p>
        </p:txBody>
      </p:sp>
      <p:sp>
        <p:nvSpPr>
          <p:cNvPr id="4" name="Slide Number Placeholder 3"/>
          <p:cNvSpPr>
            <a:spLocks noGrp="1"/>
          </p:cNvSpPr>
          <p:nvPr>
            <p:ph type="sldNum" sz="quarter" idx="4294967295"/>
          </p:nvPr>
        </p:nvSpPr>
        <p:spPr/>
        <p:txBody>
          <a:bodyPr/>
          <a:lstStyle/>
          <a:p>
            <a:fld id="{3AB20D79-B85A-9340-9BF8-8140D8CD0494}" type="slidenum">
              <a:rPr lang="en-US" smtClean="0"/>
              <a:t>9</a:t>
            </a:fld>
            <a:endParaRPr lang="en-US"/>
          </a:p>
        </p:txBody>
      </p:sp>
    </p:spTree>
    <p:extLst>
      <p:ext uri="{BB962C8B-B14F-4D97-AF65-F5344CB8AC3E}">
        <p14:creationId xmlns:p14="http://schemas.microsoft.com/office/powerpoint/2010/main" val="3598154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URI">
      <a:dk1>
        <a:srgbClr val="3C6EB5"/>
      </a:dk1>
      <a:lt1>
        <a:srgbClr val="FFFFFF"/>
      </a:lt1>
      <a:dk2>
        <a:srgbClr val="72A642"/>
      </a:dk2>
      <a:lt2>
        <a:srgbClr val="EEECE1"/>
      </a:lt2>
      <a:accent1>
        <a:srgbClr val="7F7F7F"/>
      </a:accent1>
      <a:accent2>
        <a:srgbClr val="781C19"/>
      </a:accent2>
      <a:accent3>
        <a:srgbClr val="A5CD81"/>
      </a:accent3>
      <a:accent4>
        <a:srgbClr val="FA9619"/>
      </a:accent4>
      <a:accent5>
        <a:srgbClr val="748CCB"/>
      </a:accent5>
      <a:accent6>
        <a:srgbClr val="F79646"/>
      </a:accent6>
      <a:hlink>
        <a:srgbClr val="0000FF"/>
      </a:hlink>
      <a:folHlink>
        <a:srgbClr val="800080"/>
      </a:folHlink>
    </a:clrScheme>
    <a:fontScheme name="TURI 2014 m3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noAutofit/>
      </a:bodyPr>
      <a:lstStyle>
        <a:defPPr algn="ctr">
          <a:defRPr sz="1800" b="1"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5383</TotalTime>
  <Words>2004</Words>
  <Application>Microsoft Office PowerPoint</Application>
  <PresentationFormat>On-screen Show (4:3)</PresentationFormat>
  <Paragraphs>236</Paragraphs>
  <Slides>31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Calibri</vt:lpstr>
      <vt:lpstr>Myriad Pro</vt:lpstr>
      <vt:lpstr>Myriad Pro Light</vt:lpstr>
      <vt:lpstr>Myriad Web Pro</vt:lpstr>
      <vt:lpstr>新細明體</vt:lpstr>
      <vt:lpstr>Times New Roman</vt:lpstr>
      <vt:lpstr>ヒラギノ角ゴ Pro W3</vt:lpstr>
      <vt:lpstr>Default Theme</vt:lpstr>
      <vt:lpstr>Update on Carbon Nanotubes and Related Nanofibers</vt:lpstr>
      <vt:lpstr>What is Nanotechnology</vt:lpstr>
      <vt:lpstr>R&amp;D and Use – Spanning  multiple technology sectors</vt:lpstr>
      <vt:lpstr>PowerPoint Presentation</vt:lpstr>
      <vt:lpstr>Types of Engineered Nanomaterials</vt:lpstr>
      <vt:lpstr>PowerPoint Presentation</vt:lpstr>
      <vt:lpstr>Engineered nanomaterials: enhanced performance compared to their bulk counterparts </vt:lpstr>
      <vt:lpstr>Physical-chemical properties: key to performance AND inherent hazard</vt:lpstr>
      <vt:lpstr>Overview: Carbon Nanotube Environmental and Occupational Health and Safety</vt:lpstr>
      <vt:lpstr>Engineered Carbon Nanotubes – What are They?</vt:lpstr>
      <vt:lpstr>New York Times, 1 Oct 2015</vt:lpstr>
      <vt:lpstr>Emerging as substitutes for toxic chemicals</vt:lpstr>
      <vt:lpstr>PowerPoint Presentation</vt:lpstr>
      <vt:lpstr>CNT Toxicity</vt:lpstr>
      <vt:lpstr>Cancer &amp; MWCNTs</vt:lpstr>
      <vt:lpstr>PowerPoint Presentation</vt:lpstr>
      <vt:lpstr>CNTs cause Mesothelioma?</vt:lpstr>
      <vt:lpstr>Mercer, et al., Distribution and persistence of  pleural penetrations by multi-walled carbon nanotubes, Part. Fibre Tox., 2010.</vt:lpstr>
      <vt:lpstr>CNTs cause Mesothelioma?, Cont.</vt:lpstr>
      <vt:lpstr>Fiber Morphology Important</vt:lpstr>
      <vt:lpstr>Functionalization can affect Length</vt:lpstr>
      <vt:lpstr>Human Studies</vt:lpstr>
      <vt:lpstr>PowerPoint Presentation</vt:lpstr>
      <vt:lpstr>Emerging Ecotoxicity Concerns</vt:lpstr>
      <vt:lpstr>Setting Occupational Exposure Limits</vt:lpstr>
      <vt:lpstr>NIOSH REL for CNT/CNF</vt:lpstr>
      <vt:lpstr>NIOSH REL for CNT/CNF, Cont.</vt:lpstr>
      <vt:lpstr>PowerPoint Presentation</vt:lpstr>
      <vt:lpstr>BUT……</vt:lpstr>
      <vt:lpstr>TURA Program Resources</vt:lpstr>
      <vt:lpstr>PowerPoint Presentation</vt:lpstr>
    </vt:vector>
  </TitlesOfParts>
  <Company>University of Massachusetts Lowell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P2OASys Activity 2</dc:title>
  <dc:creator>McCarthy, Alicia M</dc:creator>
  <cp:lastModifiedBy>Ellenbecker, M J</cp:lastModifiedBy>
  <cp:revision>51</cp:revision>
  <dcterms:created xsi:type="dcterms:W3CDTF">2017-11-09T16:04:33Z</dcterms:created>
  <dcterms:modified xsi:type="dcterms:W3CDTF">2020-11-17T12:50:12Z</dcterms:modified>
</cp:coreProperties>
</file>